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2" r:id="rId5"/>
    <p:sldId id="260" r:id="rId6"/>
    <p:sldId id="264" r:id="rId7"/>
    <p:sldId id="265" r:id="rId8"/>
    <p:sldId id="279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82" r:id="rId20"/>
    <p:sldId id="284" r:id="rId21"/>
    <p:sldId id="283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4597" autoAdjust="0"/>
  </p:normalViewPr>
  <p:slideViewPr>
    <p:cSldViewPr>
      <p:cViewPr>
        <p:scale>
          <a:sx n="97" d="100"/>
          <a:sy n="97" d="100"/>
        </p:scale>
        <p:origin x="-203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\Google%20Drive\NJASA\131004%20NJASA_NJASA%20Vision%202020%20Survey%20JD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\Google%20Drive\NJASA\131004%20NJASA_NJASA%20Vision%202020%20Survey%20JD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ew%20cs\CSA's\Joel\NJASA\NJASA_NJASA%20Vision%202020%20Survey_7(1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ew%20cs\CSA's\Joel\NJASA\NJASA_NJASA%20Vision%202020%20Survey_7(1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knobloch.ZISVD\Google%20Drive\NJASA\131004%20NJASA_NJASA%20Vision%202020%20Survey%20JD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Role of Respondents (N=223)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10"/>
          <c:dPt>
            <c:idx val="2"/>
            <c:bubble3D val="0"/>
            <c:spPr>
              <a:solidFill>
                <a:srgbClr val="63AD44"/>
              </a:solidFill>
            </c:spPr>
          </c:dPt>
          <c:dPt>
            <c:idx val="4"/>
            <c:bubble3D val="0"/>
            <c:spPr>
              <a:solidFill>
                <a:srgbClr val="F57E20"/>
              </a:solidFill>
            </c:spPr>
          </c:dPt>
          <c:dPt>
            <c:idx val="5"/>
            <c:bubble3D val="0"/>
            <c:spPr>
              <a:solidFill>
                <a:srgbClr val="E84425"/>
              </a:solidFill>
            </c:spPr>
          </c:dPt>
          <c:dPt>
            <c:idx val="6"/>
            <c:bubble3D val="0"/>
            <c:spPr>
              <a:solidFill>
                <a:srgbClr val="BF2169"/>
              </a:solidFill>
            </c:spPr>
          </c:dPt>
          <c:dLbls>
            <c:dLbl>
              <c:idx val="2"/>
              <c:delete val="1"/>
            </c:dLbl>
            <c:dLbl>
              <c:idx val="3"/>
              <c:layout>
                <c:manualLayout>
                  <c:x val="1.4930944382232178E-3"/>
                  <c:y val="9.411517677937318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'Page 1'!$B$6:$B$12</c:f>
              <c:strCache>
                <c:ptCount val="7"/>
                <c:pt idx="0">
                  <c:v>Superintendent (N=181)</c:v>
                </c:pt>
                <c:pt idx="1">
                  <c:v>Assistant or Associate Superintendent (N=15)</c:v>
                </c:pt>
                <c:pt idx="2">
                  <c:v>Technology Administrator</c:v>
                </c:pt>
                <c:pt idx="3">
                  <c:v>Business Administrator (N=2)</c:v>
                </c:pt>
                <c:pt idx="4">
                  <c:v>Director (N=11)</c:v>
                </c:pt>
                <c:pt idx="5">
                  <c:v>Coordinator (N=1)</c:v>
                </c:pt>
                <c:pt idx="6">
                  <c:v>Other (N=13)</c:v>
                </c:pt>
              </c:strCache>
            </c:strRef>
          </c:cat>
          <c:val>
            <c:numRef>
              <c:f>'Page 1'!$D$6:$D$12</c:f>
              <c:numCache>
                <c:formatCode>0%</c:formatCode>
                <c:ptCount val="7"/>
                <c:pt idx="0">
                  <c:v>0.81165919282511212</c:v>
                </c:pt>
                <c:pt idx="1">
                  <c:v>6.726457399103139E-2</c:v>
                </c:pt>
                <c:pt idx="2">
                  <c:v>0</c:v>
                </c:pt>
                <c:pt idx="3">
                  <c:v>8.9686098654708519E-3</c:v>
                </c:pt>
                <c:pt idx="4">
                  <c:v>4.9327354260089683E-2</c:v>
                </c:pt>
                <c:pt idx="5">
                  <c:v>4.4843049327354259E-3</c:v>
                </c:pt>
                <c:pt idx="6">
                  <c:v>5.829596412556054E-2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2"/>
        <c:delete val="1"/>
      </c:legendEntry>
      <c:layout/>
      <c:overlay val="0"/>
      <c:txPr>
        <a:bodyPr/>
        <a:lstStyle/>
        <a:p>
          <a:pPr rtl="0">
            <a:defRPr lang="en-IN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835885995773502"/>
          <c:y val="2.6862026862026871E-2"/>
          <c:w val="0.55519094267751834"/>
          <c:h val="0.7173554563005153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'Page 1'!$O$370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'Page 1'!$N$375:$N$378</c:f>
              <c:strCache>
                <c:ptCount val="4"/>
                <c:pt idx="0">
                  <c:v>Develop Professional Learning Communities (N=217)</c:v>
                </c:pt>
                <c:pt idx="1">
                  <c:v>Transform Leadership (N=217)</c:v>
                </c:pt>
                <c:pt idx="2">
                  <c:v>Emphasize Continuous Transformation (N=215)</c:v>
                </c:pt>
                <c:pt idx="3">
                  <c:v>Pilot Teacher &amp; Leader Merit/Compensation Programs (N=217)</c:v>
                </c:pt>
              </c:strCache>
            </c:strRef>
          </c:cat>
          <c:val>
            <c:numRef>
              <c:f>'Page 1'!$O$375:$O$378</c:f>
              <c:numCache>
                <c:formatCode>0%</c:formatCode>
                <c:ptCount val="4"/>
                <c:pt idx="0">
                  <c:v>0.32718894009216593</c:v>
                </c:pt>
                <c:pt idx="1">
                  <c:v>0.32718894009216593</c:v>
                </c:pt>
                <c:pt idx="2">
                  <c:v>0.26976744186046514</c:v>
                </c:pt>
                <c:pt idx="3">
                  <c:v>9.6774193548387094E-2</c:v>
                </c:pt>
              </c:numCache>
            </c:numRef>
          </c:val>
        </c:ser>
        <c:ser>
          <c:idx val="1"/>
          <c:order val="1"/>
          <c:tx>
            <c:strRef>
              <c:f>'Page 1'!$P$370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'Page 1'!$N$375:$N$378</c:f>
              <c:strCache>
                <c:ptCount val="4"/>
                <c:pt idx="0">
                  <c:v>Develop Professional Learning Communities (N=217)</c:v>
                </c:pt>
                <c:pt idx="1">
                  <c:v>Transform Leadership (N=217)</c:v>
                </c:pt>
                <c:pt idx="2">
                  <c:v>Emphasize Continuous Transformation (N=215)</c:v>
                </c:pt>
                <c:pt idx="3">
                  <c:v>Pilot Teacher &amp; Leader Merit/Compensation Programs (N=217)</c:v>
                </c:pt>
              </c:strCache>
            </c:strRef>
          </c:cat>
          <c:val>
            <c:numRef>
              <c:f>'Page 1'!$P$375:$P$378</c:f>
              <c:numCache>
                <c:formatCode>0%</c:formatCode>
                <c:ptCount val="4"/>
                <c:pt idx="0">
                  <c:v>0.40552995391705071</c:v>
                </c:pt>
                <c:pt idx="1">
                  <c:v>0.42857142857142855</c:v>
                </c:pt>
                <c:pt idx="2">
                  <c:v>0.51162790697674421</c:v>
                </c:pt>
                <c:pt idx="3">
                  <c:v>0.22119815668202766</c:v>
                </c:pt>
              </c:numCache>
            </c:numRef>
          </c:val>
        </c:ser>
        <c:ser>
          <c:idx val="2"/>
          <c:order val="2"/>
          <c:tx>
            <c:strRef>
              <c:f>'Page 1'!$Q$370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1'!$N$375:$N$378</c:f>
              <c:strCache>
                <c:ptCount val="4"/>
                <c:pt idx="0">
                  <c:v>Develop Professional Learning Communities (N=217)</c:v>
                </c:pt>
                <c:pt idx="1">
                  <c:v>Transform Leadership (N=217)</c:v>
                </c:pt>
                <c:pt idx="2">
                  <c:v>Emphasize Continuous Transformation (N=215)</c:v>
                </c:pt>
                <c:pt idx="3">
                  <c:v>Pilot Teacher &amp; Leader Merit/Compensation Programs (N=217)</c:v>
                </c:pt>
              </c:strCache>
            </c:strRef>
          </c:cat>
          <c:val>
            <c:numRef>
              <c:f>'Page 1'!$Q$375:$Q$378</c:f>
              <c:numCache>
                <c:formatCode>0%</c:formatCode>
                <c:ptCount val="4"/>
                <c:pt idx="0">
                  <c:v>0.24423963133640553</c:v>
                </c:pt>
                <c:pt idx="1">
                  <c:v>0.18433179723502305</c:v>
                </c:pt>
                <c:pt idx="2">
                  <c:v>0.17209302325581396</c:v>
                </c:pt>
                <c:pt idx="3">
                  <c:v>0.31797235023041476</c:v>
                </c:pt>
              </c:numCache>
            </c:numRef>
          </c:val>
        </c:ser>
        <c:ser>
          <c:idx val="3"/>
          <c:order val="3"/>
          <c:tx>
            <c:strRef>
              <c:f>'Page 1'!$R$370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1'!$N$375:$N$378</c:f>
              <c:strCache>
                <c:ptCount val="4"/>
                <c:pt idx="0">
                  <c:v>Develop Professional Learning Communities (N=217)</c:v>
                </c:pt>
                <c:pt idx="1">
                  <c:v>Transform Leadership (N=217)</c:v>
                </c:pt>
                <c:pt idx="2">
                  <c:v>Emphasize Continuous Transformation (N=215)</c:v>
                </c:pt>
                <c:pt idx="3">
                  <c:v>Pilot Teacher &amp; Leader Merit/Compensation Programs (N=217)</c:v>
                </c:pt>
              </c:strCache>
            </c:strRef>
          </c:cat>
          <c:val>
            <c:numRef>
              <c:f>'Page 1'!$R$375:$R$378</c:f>
              <c:numCache>
                <c:formatCode>0%</c:formatCode>
                <c:ptCount val="4"/>
                <c:pt idx="0">
                  <c:v>2.3041474654377881E-2</c:v>
                </c:pt>
                <c:pt idx="1">
                  <c:v>4.1474654377880185E-2</c:v>
                </c:pt>
                <c:pt idx="2">
                  <c:v>2.7906976744186046E-2</c:v>
                </c:pt>
                <c:pt idx="3">
                  <c:v>0.35483870967741937</c:v>
                </c:pt>
              </c:numCache>
            </c:numRef>
          </c:val>
        </c:ser>
        <c:ser>
          <c:idx val="4"/>
          <c:order val="4"/>
          <c:tx>
            <c:strRef>
              <c:f>'Page 1'!$S$370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dLbls>
            <c:delete val="1"/>
          </c:dLbls>
          <c:cat>
            <c:strRef>
              <c:f>'Page 1'!$N$375:$N$378</c:f>
              <c:strCache>
                <c:ptCount val="4"/>
                <c:pt idx="0">
                  <c:v>Develop Professional Learning Communities (N=217)</c:v>
                </c:pt>
                <c:pt idx="1">
                  <c:v>Transform Leadership (N=217)</c:v>
                </c:pt>
                <c:pt idx="2">
                  <c:v>Emphasize Continuous Transformation (N=215)</c:v>
                </c:pt>
                <c:pt idx="3">
                  <c:v>Pilot Teacher &amp; Leader Merit/Compensation Programs (N=217)</c:v>
                </c:pt>
              </c:strCache>
            </c:strRef>
          </c:cat>
          <c:val>
            <c:numRef>
              <c:f>'Page 1'!$S$375:$S$378</c:f>
              <c:numCache>
                <c:formatCode>0%</c:formatCode>
                <c:ptCount val="4"/>
                <c:pt idx="0">
                  <c:v>0</c:v>
                </c:pt>
                <c:pt idx="1">
                  <c:v>1.8433179723502304E-2</c:v>
                </c:pt>
                <c:pt idx="2">
                  <c:v>1.8604651162790697E-2</c:v>
                </c:pt>
                <c:pt idx="3">
                  <c:v>9.2165898617511521E-3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4829312"/>
        <c:axId val="44859776"/>
      </c:barChart>
      <c:catAx>
        <c:axId val="44829312"/>
        <c:scaling>
          <c:orientation val="maxMin"/>
        </c:scaling>
        <c:delete val="0"/>
        <c:axPos val="l"/>
        <c:majorTickMark val="out"/>
        <c:minorTickMark val="none"/>
        <c:tickLblPos val="nextTo"/>
        <c:crossAx val="44859776"/>
        <c:crosses val="autoZero"/>
        <c:auto val="1"/>
        <c:lblAlgn val="ctr"/>
        <c:lblOffset val="100"/>
        <c:noMultiLvlLbl val="0"/>
      </c:catAx>
      <c:valAx>
        <c:axId val="44859776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crossAx val="44829312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2.2374691027699203E-2"/>
          <c:y val="0.84858001636364055"/>
          <c:w val="0.97165303366205424"/>
          <c:h val="7.807735571515095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'Page 1'!$N$424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1'!$M$425:$M$429</c:f>
              <c:strCache>
                <c:ptCount val="5"/>
                <c:pt idx="0">
                  <c:v>Ensure Sufficient and Predictable Funding (N=216)</c:v>
                </c:pt>
                <c:pt idx="1">
                  <c:v>Design and Maintain School Facilities (N=218)</c:v>
                </c:pt>
                <c:pt idx="2">
                  <c:v>Revise District Governance (N=218)</c:v>
                </c:pt>
                <c:pt idx="3">
                  <c:v>Expand School Day &amp; Year (N=217)</c:v>
                </c:pt>
                <c:pt idx="4">
                  <c:v>Reorganize School Schedules (N=217)</c:v>
                </c:pt>
              </c:strCache>
            </c:strRef>
          </c:cat>
          <c:val>
            <c:numRef>
              <c:f>'Page 1'!$N$425:$N$429</c:f>
              <c:numCache>
                <c:formatCode>0%</c:formatCode>
                <c:ptCount val="5"/>
                <c:pt idx="0">
                  <c:v>0.7592592592592593</c:v>
                </c:pt>
                <c:pt idx="1">
                  <c:v>0.37614678899082571</c:v>
                </c:pt>
                <c:pt idx="2">
                  <c:v>0.24770642201834864</c:v>
                </c:pt>
                <c:pt idx="3">
                  <c:v>0.1889400921658986</c:v>
                </c:pt>
                <c:pt idx="4">
                  <c:v>0.15668202764976957</c:v>
                </c:pt>
              </c:numCache>
            </c:numRef>
          </c:val>
        </c:ser>
        <c:ser>
          <c:idx val="1"/>
          <c:order val="1"/>
          <c:tx>
            <c:strRef>
              <c:f>'Page 1'!$O$424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1'!$M$425:$M$429</c:f>
              <c:strCache>
                <c:ptCount val="5"/>
                <c:pt idx="0">
                  <c:v>Ensure Sufficient and Predictable Funding (N=216)</c:v>
                </c:pt>
                <c:pt idx="1">
                  <c:v>Design and Maintain School Facilities (N=218)</c:v>
                </c:pt>
                <c:pt idx="2">
                  <c:v>Revise District Governance (N=218)</c:v>
                </c:pt>
                <c:pt idx="3">
                  <c:v>Expand School Day &amp; Year (N=217)</c:v>
                </c:pt>
                <c:pt idx="4">
                  <c:v>Reorganize School Schedules (N=217)</c:v>
                </c:pt>
              </c:strCache>
            </c:strRef>
          </c:cat>
          <c:val>
            <c:numRef>
              <c:f>'Page 1'!$O$425:$O$429</c:f>
              <c:numCache>
                <c:formatCode>0%</c:formatCode>
                <c:ptCount val="5"/>
                <c:pt idx="0">
                  <c:v>0.19907407407407407</c:v>
                </c:pt>
                <c:pt idx="1">
                  <c:v>0.43119266055045874</c:v>
                </c:pt>
                <c:pt idx="2">
                  <c:v>0.27981651376146788</c:v>
                </c:pt>
                <c:pt idx="3">
                  <c:v>0.26267281105990781</c:v>
                </c:pt>
                <c:pt idx="4">
                  <c:v>0.32258064516129031</c:v>
                </c:pt>
              </c:numCache>
            </c:numRef>
          </c:val>
        </c:ser>
        <c:ser>
          <c:idx val="2"/>
          <c:order val="2"/>
          <c:tx>
            <c:strRef>
              <c:f>'Page 1'!$P$424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1'!$M$425:$M$429</c:f>
              <c:strCache>
                <c:ptCount val="5"/>
                <c:pt idx="0">
                  <c:v>Ensure Sufficient and Predictable Funding (N=216)</c:v>
                </c:pt>
                <c:pt idx="1">
                  <c:v>Design and Maintain School Facilities (N=218)</c:v>
                </c:pt>
                <c:pt idx="2">
                  <c:v>Revise District Governance (N=218)</c:v>
                </c:pt>
                <c:pt idx="3">
                  <c:v>Expand School Day &amp; Year (N=217)</c:v>
                </c:pt>
                <c:pt idx="4">
                  <c:v>Reorganize School Schedules (N=217)</c:v>
                </c:pt>
              </c:strCache>
            </c:strRef>
          </c:cat>
          <c:val>
            <c:numRef>
              <c:f>'Page 1'!$P$425:$P$429</c:f>
              <c:numCache>
                <c:formatCode>0%</c:formatCode>
                <c:ptCount val="5"/>
                <c:pt idx="0">
                  <c:v>4.1666666666666664E-2</c:v>
                </c:pt>
                <c:pt idx="1">
                  <c:v>0.1743119266055046</c:v>
                </c:pt>
                <c:pt idx="2">
                  <c:v>0.27981651376146788</c:v>
                </c:pt>
                <c:pt idx="3">
                  <c:v>0.35944700460829493</c:v>
                </c:pt>
                <c:pt idx="4">
                  <c:v>0.35483870967741937</c:v>
                </c:pt>
              </c:numCache>
            </c:numRef>
          </c:val>
        </c:ser>
        <c:ser>
          <c:idx val="3"/>
          <c:order val="3"/>
          <c:tx>
            <c:strRef>
              <c:f>'Page 1'!$Q$424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1'!$M$425:$M$429</c:f>
              <c:strCache>
                <c:ptCount val="5"/>
                <c:pt idx="0">
                  <c:v>Ensure Sufficient and Predictable Funding (N=216)</c:v>
                </c:pt>
                <c:pt idx="1">
                  <c:v>Design and Maintain School Facilities (N=218)</c:v>
                </c:pt>
                <c:pt idx="2">
                  <c:v>Revise District Governance (N=218)</c:v>
                </c:pt>
                <c:pt idx="3">
                  <c:v>Expand School Day &amp; Year (N=217)</c:v>
                </c:pt>
                <c:pt idx="4">
                  <c:v>Reorganize School Schedules (N=217)</c:v>
                </c:pt>
              </c:strCache>
            </c:strRef>
          </c:cat>
          <c:val>
            <c:numRef>
              <c:f>'Page 1'!$Q$425:$Q$429</c:f>
              <c:numCache>
                <c:formatCode>0%</c:formatCode>
                <c:ptCount val="5"/>
                <c:pt idx="0">
                  <c:v>0</c:v>
                </c:pt>
                <c:pt idx="1">
                  <c:v>1.834862385321101E-2</c:v>
                </c:pt>
                <c:pt idx="2">
                  <c:v>0.1743119266055046</c:v>
                </c:pt>
                <c:pt idx="3">
                  <c:v>0.17972350230414746</c:v>
                </c:pt>
                <c:pt idx="4">
                  <c:v>0.14746543778801843</c:v>
                </c:pt>
              </c:numCache>
            </c:numRef>
          </c:val>
        </c:ser>
        <c:ser>
          <c:idx val="4"/>
          <c:order val="4"/>
          <c:tx>
            <c:strRef>
              <c:f>'Page 1'!$R$424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cat>
            <c:strRef>
              <c:f>'Page 1'!$M$425:$M$429</c:f>
              <c:strCache>
                <c:ptCount val="5"/>
                <c:pt idx="0">
                  <c:v>Ensure Sufficient and Predictable Funding (N=216)</c:v>
                </c:pt>
                <c:pt idx="1">
                  <c:v>Design and Maintain School Facilities (N=218)</c:v>
                </c:pt>
                <c:pt idx="2">
                  <c:v>Revise District Governance (N=218)</c:v>
                </c:pt>
                <c:pt idx="3">
                  <c:v>Expand School Day &amp; Year (N=217)</c:v>
                </c:pt>
                <c:pt idx="4">
                  <c:v>Reorganize School Schedules (N=217)</c:v>
                </c:pt>
              </c:strCache>
            </c:strRef>
          </c:cat>
          <c:val>
            <c:numRef>
              <c:f>'Page 1'!$R$425:$R$429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1.834862385321101E-2</c:v>
                </c:pt>
                <c:pt idx="3">
                  <c:v>9.2165898617511521E-3</c:v>
                </c:pt>
                <c:pt idx="4">
                  <c:v>1.8433179723502304E-2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5334528"/>
        <c:axId val="45336064"/>
      </c:barChart>
      <c:catAx>
        <c:axId val="45334528"/>
        <c:scaling>
          <c:orientation val="maxMin"/>
        </c:scaling>
        <c:delete val="0"/>
        <c:axPos val="l"/>
        <c:majorTickMark val="out"/>
        <c:minorTickMark val="none"/>
        <c:tickLblPos val="nextTo"/>
        <c:crossAx val="45336064"/>
        <c:crosses val="autoZero"/>
        <c:auto val="1"/>
        <c:lblAlgn val="ctr"/>
        <c:lblOffset val="100"/>
        <c:noMultiLvlLbl val="0"/>
      </c:catAx>
      <c:valAx>
        <c:axId val="45336064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crossAx val="45334528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90718985391576434"/>
          <c:w val="0.97648294107724032"/>
          <c:h val="7.531145383686546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'Page 2'!$M$44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2'!$L$45:$L$51</c:f>
              <c:strCache>
                <c:ptCount val="7"/>
                <c:pt idx="0">
                  <c:v>Think critically (N=216)</c:v>
                </c:pt>
                <c:pt idx="1">
                  <c:v>Effectively communicate (Speaking and writing) (N=215)</c:v>
                </c:pt>
                <c:pt idx="2">
                  <c:v>Be self-reliant, independent, take personal responsibility and be accountable (N=217)</c:v>
                </c:pt>
                <c:pt idx="3">
                  <c:v>Collaborate and work productively with others (N=218)</c:v>
                </c:pt>
                <c:pt idx="4">
                  <c:v>Locate information and use it appropriately (Research, study and learning skills) (N=217)</c:v>
                </c:pt>
                <c:pt idx="5">
                  <c:v>Master core subjects: Reading, mathematics, science and social studies (N=218)</c:v>
                </c:pt>
                <c:pt idx="6">
                  <c:v>Organize, prioritize, set goals and manage time (Executive leadership  skills) (N=218)</c:v>
                </c:pt>
              </c:strCache>
            </c:strRef>
          </c:cat>
          <c:val>
            <c:numRef>
              <c:f>'Page 2'!$M$45:$M$51</c:f>
              <c:numCache>
                <c:formatCode>0%</c:formatCode>
                <c:ptCount val="7"/>
                <c:pt idx="0">
                  <c:v>0.78</c:v>
                </c:pt>
                <c:pt idx="1">
                  <c:v>0.75348837209302322</c:v>
                </c:pt>
                <c:pt idx="2">
                  <c:v>0.73271889400921664</c:v>
                </c:pt>
                <c:pt idx="3">
                  <c:v>0.72</c:v>
                </c:pt>
                <c:pt idx="4">
                  <c:v>0.67</c:v>
                </c:pt>
                <c:pt idx="5">
                  <c:v>0.66055045871559637</c:v>
                </c:pt>
                <c:pt idx="6">
                  <c:v>0.62</c:v>
                </c:pt>
              </c:numCache>
            </c:numRef>
          </c:val>
        </c:ser>
        <c:ser>
          <c:idx val="1"/>
          <c:order val="1"/>
          <c:tx>
            <c:strRef>
              <c:f>'Page 2'!$N$44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2'!$L$45:$L$51</c:f>
              <c:strCache>
                <c:ptCount val="7"/>
                <c:pt idx="0">
                  <c:v>Think critically (N=216)</c:v>
                </c:pt>
                <c:pt idx="1">
                  <c:v>Effectively communicate (Speaking and writing) (N=215)</c:v>
                </c:pt>
                <c:pt idx="2">
                  <c:v>Be self-reliant, independent, take personal responsibility and be accountable (N=217)</c:v>
                </c:pt>
                <c:pt idx="3">
                  <c:v>Collaborate and work productively with others (N=218)</c:v>
                </c:pt>
                <c:pt idx="4">
                  <c:v>Locate information and use it appropriately (Research, study and learning skills) (N=217)</c:v>
                </c:pt>
                <c:pt idx="5">
                  <c:v>Master core subjects: Reading, mathematics, science and social studies (N=218)</c:v>
                </c:pt>
                <c:pt idx="6">
                  <c:v>Organize, prioritize, set goals and manage time (Executive leadership  skills) (N=218)</c:v>
                </c:pt>
              </c:strCache>
            </c:strRef>
          </c:cat>
          <c:val>
            <c:numRef>
              <c:f>'Page 2'!$N$45:$N$51</c:f>
              <c:numCache>
                <c:formatCode>0%</c:formatCode>
                <c:ptCount val="7"/>
                <c:pt idx="0">
                  <c:v>0.21</c:v>
                </c:pt>
                <c:pt idx="1">
                  <c:v>0.23255813953488372</c:v>
                </c:pt>
                <c:pt idx="2">
                  <c:v>0.24884792626728111</c:v>
                </c:pt>
                <c:pt idx="3">
                  <c:v>0.26</c:v>
                </c:pt>
                <c:pt idx="4">
                  <c:v>0.28999999999999998</c:v>
                </c:pt>
                <c:pt idx="5">
                  <c:v>0.28440366972477066</c:v>
                </c:pt>
                <c:pt idx="6">
                  <c:v>0.33</c:v>
                </c:pt>
              </c:numCache>
            </c:numRef>
          </c:val>
        </c:ser>
        <c:ser>
          <c:idx val="2"/>
          <c:order val="2"/>
          <c:tx>
            <c:strRef>
              <c:f>'Page 2'!$O$44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'Page 2'!$L$45:$L$51</c:f>
              <c:strCache>
                <c:ptCount val="7"/>
                <c:pt idx="0">
                  <c:v>Think critically (N=216)</c:v>
                </c:pt>
                <c:pt idx="1">
                  <c:v>Effectively communicate (Speaking and writing) (N=215)</c:v>
                </c:pt>
                <c:pt idx="2">
                  <c:v>Be self-reliant, independent, take personal responsibility and be accountable (N=217)</c:v>
                </c:pt>
                <c:pt idx="3">
                  <c:v>Collaborate and work productively with others (N=218)</c:v>
                </c:pt>
                <c:pt idx="4">
                  <c:v>Locate information and use it appropriately (Research, study and learning skills) (N=217)</c:v>
                </c:pt>
                <c:pt idx="5">
                  <c:v>Master core subjects: Reading, mathematics, science and social studies (N=218)</c:v>
                </c:pt>
                <c:pt idx="6">
                  <c:v>Organize, prioritize, set goals and manage time (Executive leadership  skills) (N=218)</c:v>
                </c:pt>
              </c:strCache>
            </c:strRef>
          </c:cat>
          <c:val>
            <c:numRef>
              <c:f>'Page 2'!$O$45:$O$51</c:f>
              <c:numCache>
                <c:formatCode>0%</c:formatCode>
                <c:ptCount val="7"/>
                <c:pt idx="0">
                  <c:v>0</c:v>
                </c:pt>
                <c:pt idx="1">
                  <c:v>1.3953488372093023E-2</c:v>
                </c:pt>
                <c:pt idx="2">
                  <c:v>1.8433179723502304E-2</c:v>
                </c:pt>
                <c:pt idx="3">
                  <c:v>0.02</c:v>
                </c:pt>
                <c:pt idx="4">
                  <c:v>0.04</c:v>
                </c:pt>
                <c:pt idx="5">
                  <c:v>4.5871559633027525E-2</c:v>
                </c:pt>
                <c:pt idx="6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'Page 2'!$P$44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2'!$L$45:$L$51</c:f>
              <c:strCache>
                <c:ptCount val="7"/>
                <c:pt idx="0">
                  <c:v>Think critically (N=216)</c:v>
                </c:pt>
                <c:pt idx="1">
                  <c:v>Effectively communicate (Speaking and writing) (N=215)</c:v>
                </c:pt>
                <c:pt idx="2">
                  <c:v>Be self-reliant, independent, take personal responsibility and be accountable (N=217)</c:v>
                </c:pt>
                <c:pt idx="3">
                  <c:v>Collaborate and work productively with others (N=218)</c:v>
                </c:pt>
                <c:pt idx="4">
                  <c:v>Locate information and use it appropriately (Research, study and learning skills) (N=217)</c:v>
                </c:pt>
                <c:pt idx="5">
                  <c:v>Master core subjects: Reading, mathematics, science and social studies (N=218)</c:v>
                </c:pt>
                <c:pt idx="6">
                  <c:v>Organize, prioritize, set goals and manage time (Executive leadership  skills) (N=218)</c:v>
                </c:pt>
              </c:strCache>
            </c:strRef>
          </c:cat>
          <c:val>
            <c:numRef>
              <c:f>'Page 2'!$P$45:$P$51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4.5871559633027525E-3</c:v>
                </c:pt>
                <c:pt idx="5">
                  <c:v>4.5871559633027525E-3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'Page 2'!$Q$44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2'!$L$45:$L$51</c:f>
              <c:strCache>
                <c:ptCount val="7"/>
                <c:pt idx="0">
                  <c:v>Think critically (N=216)</c:v>
                </c:pt>
                <c:pt idx="1">
                  <c:v>Effectively communicate (Speaking and writing) (N=215)</c:v>
                </c:pt>
                <c:pt idx="2">
                  <c:v>Be self-reliant, independent, take personal responsibility and be accountable (N=217)</c:v>
                </c:pt>
                <c:pt idx="3">
                  <c:v>Collaborate and work productively with others (N=218)</c:v>
                </c:pt>
                <c:pt idx="4">
                  <c:v>Locate information and use it appropriately (Research, study and learning skills) (N=217)</c:v>
                </c:pt>
                <c:pt idx="5">
                  <c:v>Master core subjects: Reading, mathematics, science and social studies (N=218)</c:v>
                </c:pt>
                <c:pt idx="6">
                  <c:v>Organize, prioritize, set goals and manage time (Executive leadership  skills) (N=218)</c:v>
                </c:pt>
              </c:strCache>
            </c:strRef>
          </c:cat>
          <c:val>
            <c:numRef>
              <c:f>'Page 2'!$Q$45:$Q$51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4.5871559633027525E-3</c:v>
                </c:pt>
                <c:pt idx="4">
                  <c:v>4.5871559633027525E-3</c:v>
                </c:pt>
                <c:pt idx="5">
                  <c:v>4.5871559633027525E-3</c:v>
                </c:pt>
                <c:pt idx="6">
                  <c:v>4.5871559633027525E-3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5408640"/>
        <c:axId val="45410176"/>
      </c:barChart>
      <c:catAx>
        <c:axId val="4540864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en-US" sz="1400"/>
            </a:pPr>
            <a:endParaRPr lang="en-US"/>
          </a:p>
        </c:txPr>
        <c:crossAx val="45410176"/>
        <c:crosses val="autoZero"/>
        <c:auto val="1"/>
        <c:lblAlgn val="ctr"/>
        <c:lblOffset val="100"/>
        <c:noMultiLvlLbl val="0"/>
      </c:catAx>
      <c:valAx>
        <c:axId val="45410176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txPr>
          <a:bodyPr/>
          <a:lstStyle/>
          <a:p>
            <a:pPr>
              <a:defRPr lang="en-US"/>
            </a:pPr>
            <a:endParaRPr lang="en-US"/>
          </a:p>
        </c:txPr>
        <c:crossAx val="45408640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4.7779022023142964E-2"/>
          <c:y val="0.93041575178523672"/>
          <c:w val="0.89534391999882701"/>
          <c:h val="4.8958827853483169E-2"/>
        </c:manualLayout>
      </c:layout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'Page 2'!$M$44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'Page 2'!$L$52:$L$59</c:f>
              <c:strCache>
                <c:ptCount val="8"/>
                <c:pt idx="0">
                  <c:v>Use information technology to extend learning and master subjects (N=217)</c:v>
                </c:pt>
                <c:pt idx="1">
                  <c:v>Develop civic and ethical responsibilities (N=218)</c:v>
                </c:pt>
                <c:pt idx="2">
                  <c:v>Be creative and innovative (N=218)</c:v>
                </c:pt>
                <c:pt idx="3">
                  <c:v>Resolve conflicts and challenges (N=216)</c:v>
                </c:pt>
                <c:pt idx="4">
                  <c:v>Develop economic and financial awareness (N=217)</c:v>
                </c:pt>
                <c:pt idx="5">
                  <c:v>Have an appreciation for arts (Visual, music, dance, theater) (N=216)</c:v>
                </c:pt>
                <c:pt idx="6">
                  <c:v>Learn a language in addition to English (N=217)</c:v>
                </c:pt>
                <c:pt idx="7">
                  <c:v>Engage in volunteerism and community service (N=217)</c:v>
                </c:pt>
              </c:strCache>
            </c:strRef>
          </c:cat>
          <c:val>
            <c:numRef>
              <c:f>'Page 2'!$M$52:$M$59</c:f>
              <c:numCache>
                <c:formatCode>0%</c:formatCode>
                <c:ptCount val="8"/>
                <c:pt idx="0">
                  <c:v>0.61467889908256879</c:v>
                </c:pt>
                <c:pt idx="1">
                  <c:v>0.61467889908256879</c:v>
                </c:pt>
                <c:pt idx="2">
                  <c:v>0.61009174311926606</c:v>
                </c:pt>
                <c:pt idx="3">
                  <c:v>0.59722222222222221</c:v>
                </c:pt>
                <c:pt idx="4">
                  <c:v>0.38709677419354838</c:v>
                </c:pt>
                <c:pt idx="5">
                  <c:v>0.29629629629629628</c:v>
                </c:pt>
                <c:pt idx="6">
                  <c:v>0.26728110599078342</c:v>
                </c:pt>
                <c:pt idx="7">
                  <c:v>0.25345622119815669</c:v>
                </c:pt>
              </c:numCache>
            </c:numRef>
          </c:val>
        </c:ser>
        <c:ser>
          <c:idx val="1"/>
          <c:order val="1"/>
          <c:tx>
            <c:strRef>
              <c:f>'Page 2'!$N$44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'Page 2'!$L$52:$L$59</c:f>
              <c:strCache>
                <c:ptCount val="8"/>
                <c:pt idx="0">
                  <c:v>Use information technology to extend learning and master subjects (N=217)</c:v>
                </c:pt>
                <c:pt idx="1">
                  <c:v>Develop civic and ethical responsibilities (N=218)</c:v>
                </c:pt>
                <c:pt idx="2">
                  <c:v>Be creative and innovative (N=218)</c:v>
                </c:pt>
                <c:pt idx="3">
                  <c:v>Resolve conflicts and challenges (N=216)</c:v>
                </c:pt>
                <c:pt idx="4">
                  <c:v>Develop economic and financial awareness (N=217)</c:v>
                </c:pt>
                <c:pt idx="5">
                  <c:v>Have an appreciation for arts (Visual, music, dance, theater) (N=216)</c:v>
                </c:pt>
                <c:pt idx="6">
                  <c:v>Learn a language in addition to English (N=217)</c:v>
                </c:pt>
                <c:pt idx="7">
                  <c:v>Engage in volunteerism and community service (N=217)</c:v>
                </c:pt>
              </c:strCache>
            </c:strRef>
          </c:cat>
          <c:val>
            <c:numRef>
              <c:f>'Page 2'!$N$52:$N$59</c:f>
              <c:numCache>
                <c:formatCode>0%</c:formatCode>
                <c:ptCount val="8"/>
                <c:pt idx="0">
                  <c:v>0.33027522935779818</c:v>
                </c:pt>
                <c:pt idx="1">
                  <c:v>0.33027522935779818</c:v>
                </c:pt>
                <c:pt idx="2">
                  <c:v>0.34862385321100919</c:v>
                </c:pt>
                <c:pt idx="3">
                  <c:v>0.28240740740740738</c:v>
                </c:pt>
                <c:pt idx="4">
                  <c:v>0.48847926267281105</c:v>
                </c:pt>
                <c:pt idx="5">
                  <c:v>0.45370370370370372</c:v>
                </c:pt>
                <c:pt idx="6">
                  <c:v>0.4009216589861751</c:v>
                </c:pt>
                <c:pt idx="7">
                  <c:v>0.47926267281105989</c:v>
                </c:pt>
              </c:numCache>
            </c:numRef>
          </c:val>
        </c:ser>
        <c:ser>
          <c:idx val="2"/>
          <c:order val="2"/>
          <c:tx>
            <c:strRef>
              <c:f>'Page 2'!$O$44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2'!$L$52:$L$59</c:f>
              <c:strCache>
                <c:ptCount val="8"/>
                <c:pt idx="0">
                  <c:v>Use information technology to extend learning and master subjects (N=217)</c:v>
                </c:pt>
                <c:pt idx="1">
                  <c:v>Develop civic and ethical responsibilities (N=218)</c:v>
                </c:pt>
                <c:pt idx="2">
                  <c:v>Be creative and innovative (N=218)</c:v>
                </c:pt>
                <c:pt idx="3">
                  <c:v>Resolve conflicts and challenges (N=216)</c:v>
                </c:pt>
                <c:pt idx="4">
                  <c:v>Develop economic and financial awareness (N=217)</c:v>
                </c:pt>
                <c:pt idx="5">
                  <c:v>Have an appreciation for arts (Visual, music, dance, theater) (N=216)</c:v>
                </c:pt>
                <c:pt idx="6">
                  <c:v>Learn a language in addition to English (N=217)</c:v>
                </c:pt>
                <c:pt idx="7">
                  <c:v>Engage in volunteerism and community service (N=217)</c:v>
                </c:pt>
              </c:strCache>
            </c:strRef>
          </c:cat>
          <c:val>
            <c:numRef>
              <c:f>'Page 2'!$O$52:$O$59</c:f>
              <c:numCache>
                <c:formatCode>0%</c:formatCode>
                <c:ptCount val="8"/>
                <c:pt idx="0">
                  <c:v>0.05</c:v>
                </c:pt>
                <c:pt idx="1">
                  <c:v>4.1284403669724773E-2</c:v>
                </c:pt>
                <c:pt idx="2">
                  <c:v>4.1284403669724773E-2</c:v>
                </c:pt>
                <c:pt idx="3">
                  <c:v>0.11574074074074074</c:v>
                </c:pt>
                <c:pt idx="4">
                  <c:v>0.11059907834101383</c:v>
                </c:pt>
                <c:pt idx="5">
                  <c:v>0.21296296296296297</c:v>
                </c:pt>
                <c:pt idx="6">
                  <c:v>0.23963133640552994</c:v>
                </c:pt>
                <c:pt idx="7">
                  <c:v>0.2304147465437788</c:v>
                </c:pt>
              </c:numCache>
            </c:numRef>
          </c:val>
        </c:ser>
        <c:ser>
          <c:idx val="3"/>
          <c:order val="3"/>
          <c:tx>
            <c:strRef>
              <c:f>'Page 2'!$P$44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elete val="1"/>
          </c:dLbls>
          <c:cat>
            <c:strRef>
              <c:f>'Page 2'!$L$52:$L$59</c:f>
              <c:strCache>
                <c:ptCount val="8"/>
                <c:pt idx="0">
                  <c:v>Use information technology to extend learning and master subjects (N=217)</c:v>
                </c:pt>
                <c:pt idx="1">
                  <c:v>Develop civic and ethical responsibilities (N=218)</c:v>
                </c:pt>
                <c:pt idx="2">
                  <c:v>Be creative and innovative (N=218)</c:v>
                </c:pt>
                <c:pt idx="3">
                  <c:v>Resolve conflicts and challenges (N=216)</c:v>
                </c:pt>
                <c:pt idx="4">
                  <c:v>Develop economic and financial awareness (N=217)</c:v>
                </c:pt>
                <c:pt idx="5">
                  <c:v>Have an appreciation for arts (Visual, music, dance, theater) (N=216)</c:v>
                </c:pt>
                <c:pt idx="6">
                  <c:v>Learn a language in addition to English (N=217)</c:v>
                </c:pt>
                <c:pt idx="7">
                  <c:v>Engage in volunteerism and community service (N=217)</c:v>
                </c:pt>
              </c:strCache>
            </c:strRef>
          </c:cat>
          <c:val>
            <c:numRef>
              <c:f>'Page 2'!$P$52:$P$59</c:f>
              <c:numCache>
                <c:formatCode>0%</c:formatCode>
                <c:ptCount val="8"/>
                <c:pt idx="0">
                  <c:v>0</c:v>
                </c:pt>
                <c:pt idx="1">
                  <c:v>9.1743119266055051E-3</c:v>
                </c:pt>
                <c:pt idx="2">
                  <c:v>0</c:v>
                </c:pt>
                <c:pt idx="3">
                  <c:v>4.6296296296296294E-3</c:v>
                </c:pt>
                <c:pt idx="4">
                  <c:v>1.3824884792626729E-2</c:v>
                </c:pt>
                <c:pt idx="5">
                  <c:v>3.2407407407407406E-2</c:v>
                </c:pt>
                <c:pt idx="6">
                  <c:v>8.294930875576037E-2</c:v>
                </c:pt>
                <c:pt idx="7">
                  <c:v>3.2258064516129031E-2</c:v>
                </c:pt>
              </c:numCache>
            </c:numRef>
          </c:val>
        </c:ser>
        <c:ser>
          <c:idx val="4"/>
          <c:order val="4"/>
          <c:tx>
            <c:strRef>
              <c:f>'Page 2'!$Q$44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dLbls>
            <c:delete val="1"/>
          </c:dLbls>
          <c:cat>
            <c:strRef>
              <c:f>'Page 2'!$L$52:$L$59</c:f>
              <c:strCache>
                <c:ptCount val="8"/>
                <c:pt idx="0">
                  <c:v>Use information technology to extend learning and master subjects (N=217)</c:v>
                </c:pt>
                <c:pt idx="1">
                  <c:v>Develop civic and ethical responsibilities (N=218)</c:v>
                </c:pt>
                <c:pt idx="2">
                  <c:v>Be creative and innovative (N=218)</c:v>
                </c:pt>
                <c:pt idx="3">
                  <c:v>Resolve conflicts and challenges (N=216)</c:v>
                </c:pt>
                <c:pt idx="4">
                  <c:v>Develop economic and financial awareness (N=217)</c:v>
                </c:pt>
                <c:pt idx="5">
                  <c:v>Have an appreciation for arts (Visual, music, dance, theater) (N=216)</c:v>
                </c:pt>
                <c:pt idx="6">
                  <c:v>Learn a language in addition to English (N=217)</c:v>
                </c:pt>
                <c:pt idx="7">
                  <c:v>Engage in volunteerism and community service (N=217)</c:v>
                </c:pt>
              </c:strCache>
            </c:strRef>
          </c:cat>
          <c:val>
            <c:numRef>
              <c:f>'Page 2'!$Q$52:$Q$59</c:f>
              <c:numCache>
                <c:formatCode>0%</c:formatCode>
                <c:ptCount val="8"/>
                <c:pt idx="0">
                  <c:v>4.5871559633027525E-3</c:v>
                </c:pt>
                <c:pt idx="1">
                  <c:v>4.5871559633027525E-3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4.6296296296296294E-3</c:v>
                </c:pt>
                <c:pt idx="6">
                  <c:v>9.2165898617511521E-3</c:v>
                </c:pt>
                <c:pt idx="7">
                  <c:v>4.608294930875576E-3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5101056"/>
        <c:axId val="45102592"/>
      </c:barChart>
      <c:catAx>
        <c:axId val="4510105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en-US" sz="1400"/>
            </a:pPr>
            <a:endParaRPr lang="en-US"/>
          </a:p>
        </c:txPr>
        <c:crossAx val="45102592"/>
        <c:crosses val="autoZero"/>
        <c:auto val="1"/>
        <c:lblAlgn val="ctr"/>
        <c:lblOffset val="100"/>
        <c:noMultiLvlLbl val="0"/>
      </c:catAx>
      <c:valAx>
        <c:axId val="45102592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txPr>
          <a:bodyPr/>
          <a:lstStyle/>
          <a:p>
            <a:pPr>
              <a:defRPr lang="en-US"/>
            </a:pPr>
            <a:endParaRPr lang="en-US"/>
          </a:p>
        </c:txPr>
        <c:crossAx val="45101056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4.7779022023142964E-2"/>
          <c:y val="0.93041575178523639"/>
          <c:w val="0.89534391999882701"/>
          <c:h val="4.895882785348319E-2"/>
        </c:manualLayout>
      </c:layout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104722001492933"/>
          <c:y val="2.9100529100529099E-2"/>
          <c:w val="0.42585265717932047"/>
          <c:h val="0.8159613381660625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887C9"/>
            </a:solidFill>
          </c:spPr>
          <c:invertIfNegative val="0"/>
          <c:dLbls>
            <c:dLbl>
              <c:idx val="12"/>
              <c:layout>
                <c:manualLayout>
                  <c:x val="-4.6133091146361479E-4"/>
                  <c:y val="1.0744023636852004E-3"/>
                </c:manualLayout>
              </c:layout>
              <c:spPr/>
              <c:txPr>
                <a:bodyPr/>
                <a:lstStyle/>
                <a:p>
                  <a:pPr>
                    <a:defRPr lang="en-IN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IN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2'!$K$147:$K$153</c:f>
              <c:strCache>
                <c:ptCount val="7"/>
                <c:pt idx="0">
                  <c:v>How well students perform in high school (Graduation rate, SAT, AP) (N=138)</c:v>
                </c:pt>
                <c:pt idx="1">
                  <c:v>Comparison to other school divisions’ achievement results (State, national and international comparisons) (N=122)</c:v>
                </c:pt>
                <c:pt idx="2">
                  <c:v>Gaps in participation and achievement that impact students from different groups (Students with disabilities, economically disadvantaged, English language learners) (N=117)</c:v>
                </c:pt>
                <c:pt idx="3">
                  <c:v>School safety and security (N=118)</c:v>
                </c:pt>
                <c:pt idx="4">
                  <c:v>Academic performance on standardized tests (N=112)</c:v>
                </c:pt>
                <c:pt idx="5">
                  <c:v>Number and quality of special programs to meet all student needs (Special education, gifted and talented) (N=107)</c:v>
                </c:pt>
                <c:pt idx="6">
                  <c:v>Student participation and performance in rigorous, advanced course (AP, dual enrollment) (N=89)</c:v>
                </c:pt>
              </c:strCache>
            </c:strRef>
          </c:cat>
          <c:val>
            <c:numRef>
              <c:f>'Page 2'!$L$147:$L$153</c:f>
              <c:numCache>
                <c:formatCode>0%</c:formatCode>
                <c:ptCount val="7"/>
                <c:pt idx="0">
                  <c:v>0.64</c:v>
                </c:pt>
                <c:pt idx="1">
                  <c:v>0.56999999999999995</c:v>
                </c:pt>
                <c:pt idx="2">
                  <c:v>0.55000000000000004</c:v>
                </c:pt>
                <c:pt idx="3">
                  <c:v>0.55000000000000004</c:v>
                </c:pt>
                <c:pt idx="4">
                  <c:v>0.52</c:v>
                </c:pt>
                <c:pt idx="5">
                  <c:v>0.5</c:v>
                </c:pt>
                <c:pt idx="6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45139072"/>
        <c:axId val="45140608"/>
      </c:barChart>
      <c:catAx>
        <c:axId val="4513907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en-IN" sz="1200"/>
            </a:pPr>
            <a:endParaRPr lang="en-US"/>
          </a:p>
        </c:txPr>
        <c:crossAx val="45140608"/>
        <c:crosses val="autoZero"/>
        <c:auto val="1"/>
        <c:lblAlgn val="ctr"/>
        <c:lblOffset val="100"/>
        <c:noMultiLvlLbl val="0"/>
      </c:catAx>
      <c:valAx>
        <c:axId val="45140608"/>
        <c:scaling>
          <c:orientation val="minMax"/>
          <c:max val="1"/>
          <c:min val="0"/>
        </c:scaling>
        <c:delete val="0"/>
        <c:axPos val="b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dirty="0"/>
                  <a:t>All Responses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45139072"/>
        <c:crosses val="max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887C9"/>
            </a:solidFill>
          </c:spPr>
          <c:invertIfNegative val="0"/>
          <c:dLbls>
            <c:dLbl>
              <c:idx val="5"/>
              <c:spPr/>
              <c:txPr>
                <a:bodyPr/>
                <a:lstStyle/>
                <a:p>
                  <a:pPr>
                    <a:defRPr lang="en-IN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6133091146361517E-4"/>
                  <c:y val="1.0744023636852012E-3"/>
                </c:manualLayout>
              </c:layout>
              <c:spPr/>
              <c:txPr>
                <a:bodyPr/>
                <a:lstStyle/>
                <a:p>
                  <a:pPr>
                    <a:defRPr lang="en-IN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IN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2'!$K$154:$K$159</c:f>
              <c:strCache>
                <c:ptCount val="6"/>
                <c:pt idx="0">
                  <c:v>Parent/Community involvement in school (N=70)</c:v>
                </c:pt>
                <c:pt idx="1">
                  <c:v>Parent, student and community perception of school (N=69)</c:v>
                </c:pt>
                <c:pt idx="2">
                  <c:v>Amount of money allocated for the education of each student (Cost per student) (N=49)</c:v>
                </c:pt>
                <c:pt idx="3">
                  <c:v>Condition of the school buildings (N=45)</c:v>
                </c:pt>
                <c:pt idx="4">
                  <c:v>Number of extracurricular activities (clubs, sports, etc.) offered (N=30)</c:v>
                </c:pt>
                <c:pt idx="5">
                  <c:v>Ratings and rankings by print and online publications (N=4)</c:v>
                </c:pt>
              </c:strCache>
            </c:strRef>
          </c:cat>
          <c:val>
            <c:numRef>
              <c:f>'Page 2'!$L$154:$L$159</c:f>
              <c:numCache>
                <c:formatCode>0%</c:formatCode>
                <c:ptCount val="6"/>
                <c:pt idx="0">
                  <c:v>0.33</c:v>
                </c:pt>
                <c:pt idx="1">
                  <c:v>0.32</c:v>
                </c:pt>
                <c:pt idx="2">
                  <c:v>0.23</c:v>
                </c:pt>
                <c:pt idx="3">
                  <c:v>0.21</c:v>
                </c:pt>
                <c:pt idx="4">
                  <c:v>0.14000000000000001</c:v>
                </c:pt>
                <c:pt idx="5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45200512"/>
        <c:axId val="45202048"/>
      </c:barChart>
      <c:catAx>
        <c:axId val="4520051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45202048"/>
        <c:crosses val="autoZero"/>
        <c:auto val="1"/>
        <c:lblAlgn val="ctr"/>
        <c:lblOffset val="100"/>
        <c:noMultiLvlLbl val="0"/>
      </c:catAx>
      <c:valAx>
        <c:axId val="45202048"/>
        <c:scaling>
          <c:orientation val="minMax"/>
          <c:max val="1"/>
          <c:min val="0"/>
        </c:scaling>
        <c:delete val="0"/>
        <c:axPos val="b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dirty="0"/>
                  <a:t>All Responses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45200512"/>
        <c:crosses val="max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8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IN" sz="1800" dirty="0" smtClean="0">
                <a:effectLst/>
              </a:rPr>
              <a:t>How many students are enrolled in your district?</a:t>
            </a:r>
            <a:endParaRPr lang="en-US" dirty="0" smtClean="0">
              <a:effectLst/>
            </a:endParaRPr>
          </a:p>
        </c:rich>
      </c:tx>
      <c:layout>
        <c:manualLayout>
          <c:xMode val="edge"/>
          <c:yMode val="edge"/>
          <c:x val="0.11856209150326798"/>
          <c:y val="1.85185185185185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295841696258559"/>
          <c:y val="0.21945513755225041"/>
          <c:w val="0.41565230816736143"/>
          <c:h val="0.39256051326917468"/>
        </c:manualLayout>
      </c:layout>
      <c:pieChart>
        <c:varyColors val="1"/>
        <c:ser>
          <c:idx val="0"/>
          <c:order val="0"/>
          <c:explosion val="10"/>
          <c:dPt>
            <c:idx val="2"/>
            <c:bubble3D val="0"/>
            <c:spPr>
              <a:solidFill>
                <a:srgbClr val="63AD44"/>
              </a:solidFill>
            </c:spPr>
          </c:dPt>
          <c:dLbls>
            <c:txPr>
              <a:bodyPr/>
              <a:lstStyle/>
              <a:p>
                <a:pPr>
                  <a:defRPr lang="en-IN"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'Page 1'!$B$120:$B$124</c:f>
              <c:strCache>
                <c:ptCount val="5"/>
                <c:pt idx="0">
                  <c:v>Less than 1,000</c:v>
                </c:pt>
                <c:pt idx="1">
                  <c:v>1,001 to 3,000</c:v>
                </c:pt>
                <c:pt idx="2">
                  <c:v>3,001 to 5,000</c:v>
                </c:pt>
                <c:pt idx="3">
                  <c:v>5,001 to 10,000</c:v>
                </c:pt>
                <c:pt idx="4">
                  <c:v>More than 10,000</c:v>
                </c:pt>
              </c:strCache>
            </c:strRef>
          </c:cat>
          <c:val>
            <c:numRef>
              <c:f>'Page 1'!$D$120:$D$124</c:f>
              <c:numCache>
                <c:formatCode>0%</c:formatCode>
                <c:ptCount val="5"/>
                <c:pt idx="0">
                  <c:v>0.37219730941704038</c:v>
                </c:pt>
                <c:pt idx="1">
                  <c:v>0.33632286995515737</c:v>
                </c:pt>
                <c:pt idx="2">
                  <c:v>0.14798206278026918</c:v>
                </c:pt>
                <c:pt idx="3">
                  <c:v>0.11210762331838565</c:v>
                </c:pt>
                <c:pt idx="4">
                  <c:v>3.1390134529147982E-2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 rtl="0">
            <a:defRPr lang="en-IN" sz="16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IN" sz="1800" b="1" i="0" baseline="0" dirty="0">
                <a:effectLst/>
              </a:rPr>
              <a:t>How would you describe your school district?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323040502290154"/>
          <c:y val="0.23361454818147731"/>
          <c:w val="0.44974859760177044"/>
          <c:h val="0.40959247281589806"/>
        </c:manualLayout>
      </c:layout>
      <c:pieChart>
        <c:varyColors val="1"/>
        <c:ser>
          <c:idx val="0"/>
          <c:order val="0"/>
          <c:explosion val="9"/>
          <c:dPt>
            <c:idx val="2"/>
            <c:bubble3D val="0"/>
            <c:spPr>
              <a:solidFill>
                <a:srgbClr val="63AD44"/>
              </a:solidFill>
            </c:spPr>
          </c:dPt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'Page 1'!$B$91:$B$93</c:f>
              <c:strCache>
                <c:ptCount val="3"/>
                <c:pt idx="0">
                  <c:v>Urban (N=16)</c:v>
                </c:pt>
                <c:pt idx="1">
                  <c:v>Suburban (N=155)</c:v>
                </c:pt>
                <c:pt idx="2">
                  <c:v>Rural (N=52)</c:v>
                </c:pt>
              </c:strCache>
            </c:strRef>
          </c:cat>
          <c:val>
            <c:numRef>
              <c:f>'Page 1'!$D$91:$D$93</c:f>
              <c:numCache>
                <c:formatCode>0%</c:formatCode>
                <c:ptCount val="3"/>
                <c:pt idx="0">
                  <c:v>7.1748878923766815E-2</c:v>
                </c:pt>
                <c:pt idx="1">
                  <c:v>0.69506726457399104</c:v>
                </c:pt>
                <c:pt idx="2">
                  <c:v>0.23318385650224216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6.4945962637023319E-2"/>
          <c:y val="0.76685133108361458"/>
          <c:w val="0.82435644073902525"/>
          <c:h val="0.16172009748781402"/>
        </c:manualLayout>
      </c:layout>
      <c:overlay val="0"/>
      <c:txPr>
        <a:bodyPr/>
        <a:lstStyle/>
        <a:p>
          <a:pPr rtl="0">
            <a:defRPr lang="en-IN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748545849461988"/>
          <c:y val="3.0942334739803096E-2"/>
          <c:w val="0.47606434414063309"/>
          <c:h val="0.7151329501533827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'Page 1'!$O$168</c:f>
              <c:strCache>
                <c:ptCount val="1"/>
                <c:pt idx="0">
                  <c:v>Extremely Relevant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'Page 1'!$N$169:$N$172</c:f>
              <c:strCache>
                <c:ptCount val="4"/>
                <c:pt idx="0">
                  <c:v>Predictable and sufficient funding to ensure world-class performance (N=220)</c:v>
                </c:pt>
                <c:pt idx="1">
                  <c:v>Ongoing and continuous professional development support to maintain the effectiveness of all educators (N=218)</c:v>
                </c:pt>
                <c:pt idx="2">
                  <c:v>Multiple learning opportunities and additional learning time to accommodate the different learning rates and learning styles of children (N=220)</c:v>
                </c:pt>
                <c:pt idx="3">
                  <c:v>The recognition of many different and rigorous paths to academic achievement, all of which lead to life-long learning and careers (N=219)</c:v>
                </c:pt>
              </c:strCache>
            </c:strRef>
          </c:cat>
          <c:val>
            <c:numRef>
              <c:f>'Page 1'!$O$169:$O$172</c:f>
              <c:numCache>
                <c:formatCode>0%</c:formatCode>
                <c:ptCount val="4"/>
                <c:pt idx="0">
                  <c:v>0.69545454545454544</c:v>
                </c:pt>
                <c:pt idx="1">
                  <c:v>0.56422018348623848</c:v>
                </c:pt>
                <c:pt idx="2">
                  <c:v>0.53181818181818186</c:v>
                </c:pt>
                <c:pt idx="3">
                  <c:v>0.51141552511415522</c:v>
                </c:pt>
              </c:numCache>
            </c:numRef>
          </c:val>
        </c:ser>
        <c:ser>
          <c:idx val="1"/>
          <c:order val="1"/>
          <c:tx>
            <c:strRef>
              <c:f>'Page 1'!$P$168</c:f>
              <c:strCache>
                <c:ptCount val="1"/>
                <c:pt idx="0">
                  <c:v>Relevant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'Page 1'!$N$169:$N$172</c:f>
              <c:strCache>
                <c:ptCount val="4"/>
                <c:pt idx="0">
                  <c:v>Predictable and sufficient funding to ensure world-class performance (N=220)</c:v>
                </c:pt>
                <c:pt idx="1">
                  <c:v>Ongoing and continuous professional development support to maintain the effectiveness of all educators (N=218)</c:v>
                </c:pt>
                <c:pt idx="2">
                  <c:v>Multiple learning opportunities and additional learning time to accommodate the different learning rates and learning styles of children (N=220)</c:v>
                </c:pt>
                <c:pt idx="3">
                  <c:v>The recognition of many different and rigorous paths to academic achievement, all of which lead to life-long learning and careers (N=219)</c:v>
                </c:pt>
              </c:strCache>
            </c:strRef>
          </c:cat>
          <c:val>
            <c:numRef>
              <c:f>'Page 1'!$P$169:$P$172</c:f>
              <c:numCache>
                <c:formatCode>0%</c:formatCode>
                <c:ptCount val="4"/>
                <c:pt idx="0">
                  <c:v>0.25909090909090909</c:v>
                </c:pt>
                <c:pt idx="1">
                  <c:v>0.40366972477064222</c:v>
                </c:pt>
                <c:pt idx="2">
                  <c:v>0.38181818181818183</c:v>
                </c:pt>
                <c:pt idx="3">
                  <c:v>0.41095890410958902</c:v>
                </c:pt>
              </c:numCache>
            </c:numRef>
          </c:val>
        </c:ser>
        <c:ser>
          <c:idx val="2"/>
          <c:order val="2"/>
          <c:tx>
            <c:strRef>
              <c:f>'Page 1'!$Q$168</c:f>
              <c:strCache>
                <c:ptCount val="1"/>
                <c:pt idx="0">
                  <c:v>Somewhat Relevant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1'!$N$169:$N$172</c:f>
              <c:strCache>
                <c:ptCount val="4"/>
                <c:pt idx="0">
                  <c:v>Predictable and sufficient funding to ensure world-class performance (N=220)</c:v>
                </c:pt>
                <c:pt idx="1">
                  <c:v>Ongoing and continuous professional development support to maintain the effectiveness of all educators (N=218)</c:v>
                </c:pt>
                <c:pt idx="2">
                  <c:v>Multiple learning opportunities and additional learning time to accommodate the different learning rates and learning styles of children (N=220)</c:v>
                </c:pt>
                <c:pt idx="3">
                  <c:v>The recognition of many different and rigorous paths to academic achievement, all of which lead to life-long learning and careers (N=219)</c:v>
                </c:pt>
              </c:strCache>
            </c:strRef>
          </c:cat>
          <c:val>
            <c:numRef>
              <c:f>'Page 1'!$Q$169:$Q$172</c:f>
              <c:numCache>
                <c:formatCode>0%</c:formatCode>
                <c:ptCount val="4"/>
                <c:pt idx="0">
                  <c:v>3.6363636363636362E-2</c:v>
                </c:pt>
                <c:pt idx="1">
                  <c:v>3.2110091743119268E-2</c:v>
                </c:pt>
                <c:pt idx="2">
                  <c:v>7.7272727272727271E-2</c:v>
                </c:pt>
                <c:pt idx="3">
                  <c:v>5.9360730593607303E-2</c:v>
                </c:pt>
              </c:numCache>
            </c:numRef>
          </c:val>
        </c:ser>
        <c:ser>
          <c:idx val="3"/>
          <c:order val="3"/>
          <c:tx>
            <c:strRef>
              <c:f>'Page 1'!$R$168</c:f>
              <c:strCache>
                <c:ptCount val="1"/>
                <c:pt idx="0">
                  <c:v>Not Relevant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elete val="1"/>
          </c:dLbls>
          <c:cat>
            <c:strRef>
              <c:f>'Page 1'!$N$169:$N$172</c:f>
              <c:strCache>
                <c:ptCount val="4"/>
                <c:pt idx="0">
                  <c:v>Predictable and sufficient funding to ensure world-class performance (N=220)</c:v>
                </c:pt>
                <c:pt idx="1">
                  <c:v>Ongoing and continuous professional development support to maintain the effectiveness of all educators (N=218)</c:v>
                </c:pt>
                <c:pt idx="2">
                  <c:v>Multiple learning opportunities and additional learning time to accommodate the different learning rates and learning styles of children (N=220)</c:v>
                </c:pt>
                <c:pt idx="3">
                  <c:v>The recognition of many different and rigorous paths to academic achievement, all of which lead to life-long learning and careers (N=219)</c:v>
                </c:pt>
              </c:strCache>
            </c:strRef>
          </c:cat>
          <c:val>
            <c:numRef>
              <c:f>'Page 1'!$R$169:$R$172</c:f>
              <c:numCache>
                <c:formatCode>0%</c:formatCode>
                <c:ptCount val="4"/>
                <c:pt idx="0">
                  <c:v>9.0909090909090905E-3</c:v>
                </c:pt>
                <c:pt idx="1">
                  <c:v>0</c:v>
                </c:pt>
                <c:pt idx="2">
                  <c:v>9.0909090909090905E-3</c:v>
                </c:pt>
                <c:pt idx="3">
                  <c:v>1.8264840182648401E-2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7740928"/>
        <c:axId val="37742080"/>
      </c:barChart>
      <c:catAx>
        <c:axId val="37740928"/>
        <c:scaling>
          <c:orientation val="maxMin"/>
        </c:scaling>
        <c:delete val="0"/>
        <c:axPos val="l"/>
        <c:majorTickMark val="out"/>
        <c:minorTickMark val="none"/>
        <c:tickLblPos val="nextTo"/>
        <c:crossAx val="37742080"/>
        <c:crosses val="autoZero"/>
        <c:auto val="1"/>
        <c:lblAlgn val="ctr"/>
        <c:lblOffset val="100"/>
        <c:noMultiLvlLbl val="0"/>
      </c:catAx>
      <c:valAx>
        <c:axId val="37742080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crossAx val="37740928"/>
        <c:crosses val="max"/>
        <c:crossBetween val="between"/>
        <c:majorUnit val="0.2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  <a:effectLst/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00018012454327"/>
          <c:y val="1.9448140103176761E-2"/>
          <c:w val="0.46462649889352076"/>
          <c:h val="0.807087066702868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'Page 1'!$GT$155</c:f>
              <c:strCache>
                <c:ptCount val="1"/>
                <c:pt idx="0">
                  <c:v>Extremely Relevant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'Page 1'!$GS$156:$GS$159</c:f>
              <c:strCache>
                <c:ptCount val="4"/>
                <c:pt idx="0">
                  <c:v>Investments in early childhood education to prepare children for academic success (N=217)</c:v>
                </c:pt>
                <c:pt idx="1">
                  <c:v>Appropriately designed and adequately maintained school facilities to accommodate and support positive learning environments and advances in technology (N=218)</c:v>
                </c:pt>
                <c:pt idx="2">
                  <c:v>Services that focus on high expectations and emphasize individualized outcomes in order to maximize the achievement of special needs youngsters (N=220)</c:v>
                </c:pt>
                <c:pt idx="3">
                  <c:v>Governance policies and practices that enhance trust and foster collaboration, communication and coordination (N=219)</c:v>
                </c:pt>
              </c:strCache>
            </c:strRef>
          </c:cat>
          <c:val>
            <c:numRef>
              <c:f>'Page 1'!$GT$156:$GT$159</c:f>
              <c:numCache>
                <c:formatCode>0%</c:formatCode>
                <c:ptCount val="4"/>
                <c:pt idx="0">
                  <c:v>0.49769585253456222</c:v>
                </c:pt>
                <c:pt idx="1">
                  <c:v>0.44036697247706441</c:v>
                </c:pt>
                <c:pt idx="2">
                  <c:v>0.46363636363636362</c:v>
                </c:pt>
                <c:pt idx="3">
                  <c:v>0.46575342465753411</c:v>
                </c:pt>
              </c:numCache>
            </c:numRef>
          </c:val>
        </c:ser>
        <c:ser>
          <c:idx val="1"/>
          <c:order val="1"/>
          <c:tx>
            <c:strRef>
              <c:f>'Page 1'!$GU$155</c:f>
              <c:strCache>
                <c:ptCount val="1"/>
                <c:pt idx="0">
                  <c:v>Relevant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'Page 1'!$GS$156:$GS$159</c:f>
              <c:strCache>
                <c:ptCount val="4"/>
                <c:pt idx="0">
                  <c:v>Investments in early childhood education to prepare children for academic success (N=217)</c:v>
                </c:pt>
                <c:pt idx="1">
                  <c:v>Appropriately designed and adequately maintained school facilities to accommodate and support positive learning environments and advances in technology (N=218)</c:v>
                </c:pt>
                <c:pt idx="2">
                  <c:v>Services that focus on high expectations and emphasize individualized outcomes in order to maximize the achievement of special needs youngsters (N=220)</c:v>
                </c:pt>
                <c:pt idx="3">
                  <c:v>Governance policies and practices that enhance trust and foster collaboration, communication and coordination (N=219)</c:v>
                </c:pt>
              </c:strCache>
            </c:strRef>
          </c:cat>
          <c:val>
            <c:numRef>
              <c:f>'Page 1'!$GU$156:$GU$159</c:f>
              <c:numCache>
                <c:formatCode>0%</c:formatCode>
                <c:ptCount val="4"/>
                <c:pt idx="0">
                  <c:v>0.35944700460829493</c:v>
                </c:pt>
                <c:pt idx="1">
                  <c:v>0.49082568807339461</c:v>
                </c:pt>
                <c:pt idx="2">
                  <c:v>0.47272727272727283</c:v>
                </c:pt>
                <c:pt idx="3">
                  <c:v>0.4383561643835619</c:v>
                </c:pt>
              </c:numCache>
            </c:numRef>
          </c:val>
        </c:ser>
        <c:ser>
          <c:idx val="2"/>
          <c:order val="2"/>
          <c:tx>
            <c:strRef>
              <c:f>'Page 1'!$GV$155</c:f>
              <c:strCache>
                <c:ptCount val="1"/>
                <c:pt idx="0">
                  <c:v>Somewhat Relevant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'Page 1'!$GS$156:$GS$159</c:f>
              <c:strCache>
                <c:ptCount val="4"/>
                <c:pt idx="0">
                  <c:v>Investments in early childhood education to prepare children for academic success (N=217)</c:v>
                </c:pt>
                <c:pt idx="1">
                  <c:v>Appropriately designed and adequately maintained school facilities to accommodate and support positive learning environments and advances in technology (N=218)</c:v>
                </c:pt>
                <c:pt idx="2">
                  <c:v>Services that focus on high expectations and emphasize individualized outcomes in order to maximize the achievement of special needs youngsters (N=220)</c:v>
                </c:pt>
                <c:pt idx="3">
                  <c:v>Governance policies and practices that enhance trust and foster collaboration, communication and coordination (N=219)</c:v>
                </c:pt>
              </c:strCache>
            </c:strRef>
          </c:cat>
          <c:val>
            <c:numRef>
              <c:f>'Page 1'!$GV$156:$GV$159</c:f>
              <c:numCache>
                <c:formatCode>0%</c:formatCode>
                <c:ptCount val="4"/>
                <c:pt idx="0">
                  <c:v>0.12442396313364058</c:v>
                </c:pt>
                <c:pt idx="1">
                  <c:v>6.4220183486238536E-2</c:v>
                </c:pt>
                <c:pt idx="2">
                  <c:v>6.363636363636363E-2</c:v>
                </c:pt>
                <c:pt idx="3">
                  <c:v>7.762557077625569E-2</c:v>
                </c:pt>
              </c:numCache>
            </c:numRef>
          </c:val>
        </c:ser>
        <c:ser>
          <c:idx val="3"/>
          <c:order val="3"/>
          <c:tx>
            <c:strRef>
              <c:f>'Page 1'!$GW$155</c:f>
              <c:strCache>
                <c:ptCount val="1"/>
                <c:pt idx="0">
                  <c:v>Not Relevant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elete val="1"/>
          </c:dLbls>
          <c:cat>
            <c:strRef>
              <c:f>'Page 1'!$GS$156:$GS$159</c:f>
              <c:strCache>
                <c:ptCount val="4"/>
                <c:pt idx="0">
                  <c:v>Investments in early childhood education to prepare children for academic success (N=217)</c:v>
                </c:pt>
                <c:pt idx="1">
                  <c:v>Appropriately designed and adequately maintained school facilities to accommodate and support positive learning environments and advances in technology (N=218)</c:v>
                </c:pt>
                <c:pt idx="2">
                  <c:v>Services that focus on high expectations and emphasize individualized outcomes in order to maximize the achievement of special needs youngsters (N=220)</c:v>
                </c:pt>
                <c:pt idx="3">
                  <c:v>Governance policies and practices that enhance trust and foster collaboration, communication and coordination (N=219)</c:v>
                </c:pt>
              </c:strCache>
            </c:strRef>
          </c:cat>
          <c:val>
            <c:numRef>
              <c:f>'Page 1'!$GW$156:$GW$159</c:f>
              <c:numCache>
                <c:formatCode>0%</c:formatCode>
                <c:ptCount val="4"/>
                <c:pt idx="0">
                  <c:v>1.8433179723502315E-2</c:v>
                </c:pt>
                <c:pt idx="1">
                  <c:v>4.5871559633027525E-3</c:v>
                </c:pt>
                <c:pt idx="2">
                  <c:v>0</c:v>
                </c:pt>
                <c:pt idx="3">
                  <c:v>1.8264840182648401E-2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8128640"/>
        <c:axId val="37819136"/>
      </c:barChart>
      <c:catAx>
        <c:axId val="38128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37819136"/>
        <c:crosses val="autoZero"/>
        <c:auto val="1"/>
        <c:lblAlgn val="ctr"/>
        <c:lblOffset val="100"/>
        <c:noMultiLvlLbl val="0"/>
      </c:catAx>
      <c:valAx>
        <c:axId val="37819136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38128640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  <c:showDLblsOverMax val="0"/>
  </c:chart>
  <c:spPr>
    <a:ln>
      <a:noFill/>
    </a:ln>
    <a:effectLst/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'Page 1'!$M$245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'Page 1'!$L$246:$L$249</c:f>
              <c:strCache>
                <c:ptCount val="4"/>
                <c:pt idx="0">
                  <c:v>Create Safe, Orderly and Supportive Environments (N=218)</c:v>
                </c:pt>
                <c:pt idx="1">
                  <c:v>Develop Challenging Curricula (N=219)</c:v>
                </c:pt>
                <c:pt idx="2">
                  <c:v>Transform Classroom Instruction (N=217)</c:v>
                </c:pt>
                <c:pt idx="3">
                  <c:v>Expand Digital Learning Opportunities (N=218)</c:v>
                </c:pt>
              </c:strCache>
            </c:strRef>
          </c:cat>
          <c:val>
            <c:numRef>
              <c:f>'Page 1'!$M$246:$M$249</c:f>
              <c:numCache>
                <c:formatCode>0%</c:formatCode>
                <c:ptCount val="4"/>
                <c:pt idx="0">
                  <c:v>0.72477064220183485</c:v>
                </c:pt>
                <c:pt idx="1">
                  <c:v>0.65753424657534243</c:v>
                </c:pt>
                <c:pt idx="2">
                  <c:v>0.54377880184331795</c:v>
                </c:pt>
                <c:pt idx="3">
                  <c:v>0.48165137614678899</c:v>
                </c:pt>
              </c:numCache>
            </c:numRef>
          </c:val>
        </c:ser>
        <c:ser>
          <c:idx val="1"/>
          <c:order val="1"/>
          <c:tx>
            <c:strRef>
              <c:f>'Page 1'!$N$245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'Page 1'!$L$246:$L$249</c:f>
              <c:strCache>
                <c:ptCount val="4"/>
                <c:pt idx="0">
                  <c:v>Create Safe, Orderly and Supportive Environments (N=218)</c:v>
                </c:pt>
                <c:pt idx="1">
                  <c:v>Develop Challenging Curricula (N=219)</c:v>
                </c:pt>
                <c:pt idx="2">
                  <c:v>Transform Classroom Instruction (N=217)</c:v>
                </c:pt>
                <c:pt idx="3">
                  <c:v>Expand Digital Learning Opportunities (N=218)</c:v>
                </c:pt>
              </c:strCache>
            </c:strRef>
          </c:cat>
          <c:val>
            <c:numRef>
              <c:f>'Page 1'!$N$246:$N$249</c:f>
              <c:numCache>
                <c:formatCode>0%</c:formatCode>
                <c:ptCount val="4"/>
                <c:pt idx="0">
                  <c:v>0.22477064220183487</c:v>
                </c:pt>
                <c:pt idx="1">
                  <c:v>0.31050228310502281</c:v>
                </c:pt>
                <c:pt idx="2">
                  <c:v>0.33179723502304148</c:v>
                </c:pt>
                <c:pt idx="3">
                  <c:v>0.39449541284403672</c:v>
                </c:pt>
              </c:numCache>
            </c:numRef>
          </c:val>
        </c:ser>
        <c:ser>
          <c:idx val="2"/>
          <c:order val="2"/>
          <c:tx>
            <c:strRef>
              <c:f>'Page 1'!$O$245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1'!$L$246:$L$249</c:f>
              <c:strCache>
                <c:ptCount val="4"/>
                <c:pt idx="0">
                  <c:v>Create Safe, Orderly and Supportive Environments (N=218)</c:v>
                </c:pt>
                <c:pt idx="1">
                  <c:v>Develop Challenging Curricula (N=219)</c:v>
                </c:pt>
                <c:pt idx="2">
                  <c:v>Transform Classroom Instruction (N=217)</c:v>
                </c:pt>
                <c:pt idx="3">
                  <c:v>Expand Digital Learning Opportunities (N=218)</c:v>
                </c:pt>
              </c:strCache>
            </c:strRef>
          </c:cat>
          <c:val>
            <c:numRef>
              <c:f>'Page 1'!$O$246:$O$249</c:f>
              <c:numCache>
                <c:formatCode>0%</c:formatCode>
                <c:ptCount val="4"/>
                <c:pt idx="0">
                  <c:v>4.5871559633027525E-2</c:v>
                </c:pt>
                <c:pt idx="1">
                  <c:v>2.2831050228310501E-2</c:v>
                </c:pt>
                <c:pt idx="2">
                  <c:v>8.755760368663594E-2</c:v>
                </c:pt>
                <c:pt idx="3">
                  <c:v>0.10550458715596331</c:v>
                </c:pt>
              </c:numCache>
            </c:numRef>
          </c:val>
        </c:ser>
        <c:ser>
          <c:idx val="3"/>
          <c:order val="3"/>
          <c:tx>
            <c:strRef>
              <c:f>'Page 1'!$P$245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elete val="1"/>
          </c:dLbls>
          <c:cat>
            <c:strRef>
              <c:f>'Page 1'!$L$246:$L$249</c:f>
              <c:strCache>
                <c:ptCount val="4"/>
                <c:pt idx="0">
                  <c:v>Create Safe, Orderly and Supportive Environments (N=218)</c:v>
                </c:pt>
                <c:pt idx="1">
                  <c:v>Develop Challenging Curricula (N=219)</c:v>
                </c:pt>
                <c:pt idx="2">
                  <c:v>Transform Classroom Instruction (N=217)</c:v>
                </c:pt>
                <c:pt idx="3">
                  <c:v>Expand Digital Learning Opportunities (N=218)</c:v>
                </c:pt>
              </c:strCache>
            </c:strRef>
          </c:cat>
          <c:val>
            <c:numRef>
              <c:f>'Page 1'!$P$246:$P$249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9.2165898617511521E-3</c:v>
                </c:pt>
                <c:pt idx="3">
                  <c:v>1.3761467889908258E-2</c:v>
                </c:pt>
              </c:numCache>
            </c:numRef>
          </c:val>
        </c:ser>
        <c:ser>
          <c:idx val="4"/>
          <c:order val="4"/>
          <c:tx>
            <c:strRef>
              <c:f>'Page 1'!$Q$245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dLbls>
            <c:delete val="1"/>
          </c:dLbls>
          <c:cat>
            <c:strRef>
              <c:f>'Page 1'!$L$246:$L$249</c:f>
              <c:strCache>
                <c:ptCount val="4"/>
                <c:pt idx="0">
                  <c:v>Create Safe, Orderly and Supportive Environments (N=218)</c:v>
                </c:pt>
                <c:pt idx="1">
                  <c:v>Develop Challenging Curricula (N=219)</c:v>
                </c:pt>
                <c:pt idx="2">
                  <c:v>Transform Classroom Instruction (N=217)</c:v>
                </c:pt>
                <c:pt idx="3">
                  <c:v>Expand Digital Learning Opportunities (N=218)</c:v>
                </c:pt>
              </c:strCache>
            </c:strRef>
          </c:cat>
          <c:val>
            <c:numRef>
              <c:f>'Page 1'!$Q$246:$Q$249</c:f>
              <c:numCache>
                <c:formatCode>0%</c:formatCode>
                <c:ptCount val="4"/>
                <c:pt idx="0">
                  <c:v>4.5871559633027525E-3</c:v>
                </c:pt>
                <c:pt idx="1">
                  <c:v>9.1324200913242004E-3</c:v>
                </c:pt>
                <c:pt idx="2">
                  <c:v>2.7649769585253458E-2</c:v>
                </c:pt>
                <c:pt idx="3">
                  <c:v>4.5871559633027525E-3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7892096"/>
        <c:axId val="37893632"/>
      </c:barChart>
      <c:catAx>
        <c:axId val="37892096"/>
        <c:scaling>
          <c:orientation val="maxMin"/>
        </c:scaling>
        <c:delete val="0"/>
        <c:axPos val="l"/>
        <c:majorTickMark val="out"/>
        <c:minorTickMark val="none"/>
        <c:tickLblPos val="nextTo"/>
        <c:crossAx val="37893632"/>
        <c:crosses val="autoZero"/>
        <c:auto val="1"/>
        <c:lblAlgn val="ctr"/>
        <c:lblOffset val="100"/>
        <c:noMultiLvlLbl val="0"/>
      </c:catAx>
      <c:valAx>
        <c:axId val="37893632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crossAx val="37892096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1.6770790975071768E-3"/>
          <c:y val="0.90837954523776709"/>
          <c:w val="0.97573102657942401"/>
          <c:h val="7.3984971968163477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'Page 1'!$M$245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1'!$M$250:$M$253</c:f>
              <c:numCache>
                <c:formatCode>0%</c:formatCode>
                <c:ptCount val="4"/>
                <c:pt idx="0">
                  <c:v>0.42922374429223742</c:v>
                </c:pt>
                <c:pt idx="1">
                  <c:v>0.40825688073394495</c:v>
                </c:pt>
                <c:pt idx="2">
                  <c:v>0.37155963302752293</c:v>
                </c:pt>
                <c:pt idx="3">
                  <c:v>0.33333333333333331</c:v>
                </c:pt>
              </c:numCache>
            </c:numRef>
          </c:val>
        </c:ser>
        <c:ser>
          <c:idx val="1"/>
          <c:order val="1"/>
          <c:tx>
            <c:strRef>
              <c:f>'Page 1'!$N$245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1'!$N$250:$N$253</c:f>
              <c:numCache>
                <c:formatCode>0%</c:formatCode>
                <c:ptCount val="4"/>
                <c:pt idx="0">
                  <c:v>0.31050228310502281</c:v>
                </c:pt>
                <c:pt idx="1">
                  <c:v>0.44495412844036697</c:v>
                </c:pt>
                <c:pt idx="2">
                  <c:v>0.40825688073394495</c:v>
                </c:pt>
                <c:pt idx="3">
                  <c:v>0.41203703703703703</c:v>
                </c:pt>
              </c:numCache>
            </c:numRef>
          </c:val>
        </c:ser>
        <c:ser>
          <c:idx val="2"/>
          <c:order val="2"/>
          <c:tx>
            <c:strRef>
              <c:f>'Page 1'!$O$245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1'!$O$250:$O$253</c:f>
              <c:numCache>
                <c:formatCode>0%</c:formatCode>
                <c:ptCount val="4"/>
                <c:pt idx="0">
                  <c:v>0.21461187214611871</c:v>
                </c:pt>
                <c:pt idx="1">
                  <c:v>0.10550458715596331</c:v>
                </c:pt>
                <c:pt idx="2">
                  <c:v>0.18807339449541285</c:v>
                </c:pt>
                <c:pt idx="3">
                  <c:v>0.19907407407407407</c:v>
                </c:pt>
              </c:numCache>
            </c:numRef>
          </c:val>
        </c:ser>
        <c:ser>
          <c:idx val="3"/>
          <c:order val="3"/>
          <c:tx>
            <c:strRef>
              <c:f>'Page 1'!$P$245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1'!$P$250:$P$253</c:f>
              <c:numCache>
                <c:formatCode>0%</c:formatCode>
                <c:ptCount val="4"/>
                <c:pt idx="0">
                  <c:v>3.1963470319634701E-2</c:v>
                </c:pt>
                <c:pt idx="1">
                  <c:v>3.2110091743119268E-2</c:v>
                </c:pt>
                <c:pt idx="2">
                  <c:v>3.2110091743119268E-2</c:v>
                </c:pt>
                <c:pt idx="3">
                  <c:v>4.6296296296296294E-2</c:v>
                </c:pt>
              </c:numCache>
            </c:numRef>
          </c:val>
        </c:ser>
        <c:ser>
          <c:idx val="4"/>
          <c:order val="4"/>
          <c:tx>
            <c:strRef>
              <c:f>'Page 1'!$Q$245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dLbls>
            <c:delete val="1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1'!$Q$250:$Q$253</c:f>
              <c:numCache>
                <c:formatCode>0%</c:formatCode>
                <c:ptCount val="4"/>
                <c:pt idx="0">
                  <c:v>1.3698630136986301E-2</c:v>
                </c:pt>
                <c:pt idx="1">
                  <c:v>9.1743119266055051E-3</c:v>
                </c:pt>
                <c:pt idx="2">
                  <c:v>0</c:v>
                </c:pt>
                <c:pt idx="3">
                  <c:v>9.2592592592592587E-3</c:v>
                </c:pt>
              </c:numCache>
            </c:numRef>
          </c:val>
        </c:ser>
        <c:ser>
          <c:idx val="6"/>
          <c:order val="5"/>
          <c:invertIfNegative val="0"/>
          <c:dLbls>
            <c:delete val="1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1'!$N$245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7"/>
          <c:order val="6"/>
          <c:invertIfNegative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1'!$O$245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8"/>
          <c:order val="7"/>
          <c:invertIfNegative val="0"/>
          <c:dLbls>
            <c:delete val="1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1'!$P$245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9"/>
          <c:order val="8"/>
          <c:invertIfNegative val="0"/>
          <c:dLbls>
            <c:delete val="1"/>
          </c:dLbls>
          <c:cat>
            <c:strRef>
              <c:f>'Page 1'!$L$250:$L$253</c:f>
              <c:strCache>
                <c:ptCount val="4"/>
                <c:pt idx="0">
                  <c:v>Expand Early Childhood Education (N=219)</c:v>
                </c:pt>
                <c:pt idx="1">
                  <c:v>Personalize Instruction and Assessment (N=218)</c:v>
                </c:pt>
                <c:pt idx="2">
                  <c:v>Enhance Assessments (N=218)</c:v>
                </c:pt>
                <c:pt idx="3">
                  <c:v>Implement Globally Competitive Standards (N=216)</c:v>
                </c:pt>
              </c:strCache>
            </c:strRef>
          </c:cat>
          <c:val>
            <c:numRef>
              <c:f>'Page 1'!$Q$245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7981568"/>
        <c:axId val="37999744"/>
      </c:barChart>
      <c:catAx>
        <c:axId val="37981568"/>
        <c:scaling>
          <c:orientation val="maxMin"/>
        </c:scaling>
        <c:delete val="0"/>
        <c:axPos val="l"/>
        <c:majorTickMark val="out"/>
        <c:minorTickMark val="none"/>
        <c:tickLblPos val="nextTo"/>
        <c:crossAx val="37999744"/>
        <c:crosses val="autoZero"/>
        <c:auto val="1"/>
        <c:lblAlgn val="ctr"/>
        <c:lblOffset val="100"/>
        <c:noMultiLvlLbl val="0"/>
      </c:catAx>
      <c:valAx>
        <c:axId val="37999744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crossAx val="37981568"/>
        <c:crosses val="max"/>
        <c:crossBetween val="between"/>
        <c:majorUnit val="0.2"/>
      </c:valAx>
    </c:plotArea>
    <c:legend>
      <c:legendPos val="b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2.0456421820511873E-2"/>
          <c:y val="0.82775237296233728"/>
          <c:w val="0.94225352112676053"/>
          <c:h val="0.1668670783688917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'Page 1'!$D$293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1'!$GS$300:$GS$304</c:f>
              <c:strCache>
                <c:ptCount val="5"/>
                <c:pt idx="0">
                  <c:v>Attract, Develop, Support, Retain Highest Quality Teachers &amp; Principals (N=217)</c:v>
                </c:pt>
                <c:pt idx="1">
                  <c:v>Improve the Statewide Accountability &amp; Evaluation System for School District Performance (N=218)</c:v>
                </c:pt>
                <c:pt idx="2">
                  <c:v>Review Teacher  Leaders Preparation Programs (N=217)</c:v>
                </c:pt>
                <c:pt idx="3">
                  <c:v>Revise Tenure and Seniority (N=217)</c:v>
                </c:pt>
                <c:pt idx="4">
                  <c:v>Revise the Performance Evaluation System for Teachers &amp; Leaders (N=218)</c:v>
                </c:pt>
              </c:strCache>
            </c:strRef>
          </c:cat>
          <c:val>
            <c:numRef>
              <c:f>'Page 1'!$GT$300:$GT$304</c:f>
              <c:numCache>
                <c:formatCode>0%</c:formatCode>
                <c:ptCount val="5"/>
                <c:pt idx="0">
                  <c:v>0.83410138248847931</c:v>
                </c:pt>
                <c:pt idx="1">
                  <c:v>0.34862385321100919</c:v>
                </c:pt>
                <c:pt idx="2">
                  <c:v>0.35023041474654376</c:v>
                </c:pt>
                <c:pt idx="3">
                  <c:v>0.29953917050691242</c:v>
                </c:pt>
                <c:pt idx="4">
                  <c:v>0.24770642201834864</c:v>
                </c:pt>
              </c:numCache>
            </c:numRef>
          </c:val>
        </c:ser>
        <c:ser>
          <c:idx val="1"/>
          <c:order val="1"/>
          <c:tx>
            <c:strRef>
              <c:f>'Page 1'!$E$293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1'!$GS$300:$GS$304</c:f>
              <c:strCache>
                <c:ptCount val="5"/>
                <c:pt idx="0">
                  <c:v>Attract, Develop, Support, Retain Highest Quality Teachers &amp; Principals (N=217)</c:v>
                </c:pt>
                <c:pt idx="1">
                  <c:v>Improve the Statewide Accountability &amp; Evaluation System for School District Performance (N=218)</c:v>
                </c:pt>
                <c:pt idx="2">
                  <c:v>Review Teacher  Leaders Preparation Programs (N=217)</c:v>
                </c:pt>
                <c:pt idx="3">
                  <c:v>Revise Tenure and Seniority (N=217)</c:v>
                </c:pt>
                <c:pt idx="4">
                  <c:v>Revise the Performance Evaluation System for Teachers &amp; Leaders (N=218)</c:v>
                </c:pt>
              </c:strCache>
            </c:strRef>
          </c:cat>
          <c:val>
            <c:numRef>
              <c:f>'Page 1'!$GU$300:$GU$304</c:f>
              <c:numCache>
                <c:formatCode>0%</c:formatCode>
                <c:ptCount val="5"/>
                <c:pt idx="0">
                  <c:v>0.15207373271889402</c:v>
                </c:pt>
                <c:pt idx="1">
                  <c:v>0.29816513761467889</c:v>
                </c:pt>
                <c:pt idx="2">
                  <c:v>0.4009216589861751</c:v>
                </c:pt>
                <c:pt idx="3">
                  <c:v>0.33179723502304148</c:v>
                </c:pt>
                <c:pt idx="4">
                  <c:v>0.39449541284403672</c:v>
                </c:pt>
              </c:numCache>
            </c:numRef>
          </c:val>
        </c:ser>
        <c:ser>
          <c:idx val="2"/>
          <c:order val="2"/>
          <c:tx>
            <c:strRef>
              <c:f>'Page 1'!$F$293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delete val="1"/>
            </c:dLbl>
            <c:txPr>
              <a:bodyPr/>
              <a:lstStyle/>
              <a:p>
                <a:pPr>
                  <a:defRPr lang="en-US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1'!$GS$300:$GS$304</c:f>
              <c:strCache>
                <c:ptCount val="5"/>
                <c:pt idx="0">
                  <c:v>Attract, Develop, Support, Retain Highest Quality Teachers &amp; Principals (N=217)</c:v>
                </c:pt>
                <c:pt idx="1">
                  <c:v>Improve the Statewide Accountability &amp; Evaluation System for School District Performance (N=218)</c:v>
                </c:pt>
                <c:pt idx="2">
                  <c:v>Review Teacher  Leaders Preparation Programs (N=217)</c:v>
                </c:pt>
                <c:pt idx="3">
                  <c:v>Revise Tenure and Seniority (N=217)</c:v>
                </c:pt>
                <c:pt idx="4">
                  <c:v>Revise the Performance Evaluation System for Teachers &amp; Leaders (N=218)</c:v>
                </c:pt>
              </c:strCache>
            </c:strRef>
          </c:cat>
          <c:val>
            <c:numRef>
              <c:f>'Page 1'!$GV$300:$GV$304</c:f>
              <c:numCache>
                <c:formatCode>0%</c:formatCode>
                <c:ptCount val="5"/>
                <c:pt idx="0">
                  <c:v>1.3824884792626729E-2</c:v>
                </c:pt>
                <c:pt idx="1">
                  <c:v>0.25229357798165136</c:v>
                </c:pt>
                <c:pt idx="2">
                  <c:v>0.19815668202764977</c:v>
                </c:pt>
                <c:pt idx="3">
                  <c:v>0.27649769585253459</c:v>
                </c:pt>
                <c:pt idx="4">
                  <c:v>0.25229357798165136</c:v>
                </c:pt>
              </c:numCache>
            </c:numRef>
          </c:val>
        </c:ser>
        <c:ser>
          <c:idx val="3"/>
          <c:order val="3"/>
          <c:tx>
            <c:strRef>
              <c:f>'Page 1'!$G$293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1'!$GS$300:$GS$304</c:f>
              <c:strCache>
                <c:ptCount val="5"/>
                <c:pt idx="0">
                  <c:v>Attract, Develop, Support, Retain Highest Quality Teachers &amp; Principals (N=217)</c:v>
                </c:pt>
                <c:pt idx="1">
                  <c:v>Improve the Statewide Accountability &amp; Evaluation System for School District Performance (N=218)</c:v>
                </c:pt>
                <c:pt idx="2">
                  <c:v>Review Teacher  Leaders Preparation Programs (N=217)</c:v>
                </c:pt>
                <c:pt idx="3">
                  <c:v>Revise Tenure and Seniority (N=217)</c:v>
                </c:pt>
                <c:pt idx="4">
                  <c:v>Revise the Performance Evaluation System for Teachers &amp; Leaders (N=218)</c:v>
                </c:pt>
              </c:strCache>
            </c:strRef>
          </c:cat>
          <c:val>
            <c:numRef>
              <c:f>'Page 1'!$GW$300:$GW$304</c:f>
              <c:numCache>
                <c:formatCode>0%</c:formatCode>
                <c:ptCount val="5"/>
                <c:pt idx="0">
                  <c:v>0</c:v>
                </c:pt>
                <c:pt idx="1">
                  <c:v>9.6330275229357804E-2</c:v>
                </c:pt>
                <c:pt idx="2">
                  <c:v>5.0691244239631339E-2</c:v>
                </c:pt>
                <c:pt idx="3">
                  <c:v>8.294930875576037E-2</c:v>
                </c:pt>
                <c:pt idx="4">
                  <c:v>9.6330275229357804E-2</c:v>
                </c:pt>
              </c:numCache>
            </c:numRef>
          </c:val>
        </c:ser>
        <c:ser>
          <c:idx val="4"/>
          <c:order val="4"/>
          <c:tx>
            <c:strRef>
              <c:f>'Page 1'!$H$293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cat>
            <c:strRef>
              <c:f>'Page 1'!$GS$300:$GS$304</c:f>
              <c:strCache>
                <c:ptCount val="5"/>
                <c:pt idx="0">
                  <c:v>Attract, Develop, Support, Retain Highest Quality Teachers &amp; Principals (N=217)</c:v>
                </c:pt>
                <c:pt idx="1">
                  <c:v>Improve the Statewide Accountability &amp; Evaluation System for School District Performance (N=218)</c:v>
                </c:pt>
                <c:pt idx="2">
                  <c:v>Review Teacher  Leaders Preparation Programs (N=217)</c:v>
                </c:pt>
                <c:pt idx="3">
                  <c:v>Revise Tenure and Seniority (N=217)</c:v>
                </c:pt>
                <c:pt idx="4">
                  <c:v>Revise the Performance Evaluation System for Teachers &amp; Leaders (N=218)</c:v>
                </c:pt>
              </c:strCache>
            </c:strRef>
          </c:cat>
          <c:val>
            <c:numRef>
              <c:f>'Page 1'!$GX$300:$GX$304</c:f>
              <c:numCache>
                <c:formatCode>0%</c:formatCode>
                <c:ptCount val="5"/>
                <c:pt idx="0">
                  <c:v>0</c:v>
                </c:pt>
                <c:pt idx="1">
                  <c:v>4.5871559633027525E-3</c:v>
                </c:pt>
                <c:pt idx="2">
                  <c:v>0</c:v>
                </c:pt>
                <c:pt idx="3">
                  <c:v>9.2165898617511521E-3</c:v>
                </c:pt>
                <c:pt idx="4">
                  <c:v>9.1743119266055051E-3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8066816"/>
        <c:axId val="42086784"/>
      </c:barChart>
      <c:catAx>
        <c:axId val="380668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400"/>
            </a:pPr>
            <a:endParaRPr lang="en-US"/>
          </a:p>
        </c:txPr>
        <c:crossAx val="42086784"/>
        <c:crosses val="autoZero"/>
        <c:auto val="1"/>
        <c:lblAlgn val="ctr"/>
        <c:lblOffset val="100"/>
        <c:noMultiLvlLbl val="0"/>
      </c:catAx>
      <c:valAx>
        <c:axId val="42086784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txPr>
          <a:bodyPr/>
          <a:lstStyle/>
          <a:p>
            <a:pPr>
              <a:defRPr lang="en-US"/>
            </a:pPr>
            <a:endParaRPr lang="en-US"/>
          </a:p>
        </c:txPr>
        <c:crossAx val="38066816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90718985391576434"/>
          <c:w val="0.89534391999882701"/>
          <c:h val="7.5311453836865466E-2"/>
        </c:manualLayout>
      </c:layout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835885995773491"/>
          <c:y val="2.6862026862026867E-2"/>
          <c:w val="0.55519094267751812"/>
          <c:h val="0.7173554563005148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'Page 1'!$O$370</c:f>
              <c:strCache>
                <c:ptCount val="1"/>
                <c:pt idx="0">
                  <c:v>Very High Importance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1'!$N$371:$N$374</c:f>
              <c:strCache>
                <c:ptCount val="4"/>
                <c:pt idx="0">
                  <c:v>Eliminate Unnecessary Regulations (N=216)</c:v>
                </c:pt>
                <c:pt idx="1">
                  <c:v>Increase District Autonomy (N=216)</c:v>
                </c:pt>
                <c:pt idx="2">
                  <c:v>Emphasize Lifetime Learning (N=217)</c:v>
                </c:pt>
                <c:pt idx="3">
                  <c:v>Involve Students &amp; Parents (N=215)</c:v>
                </c:pt>
              </c:strCache>
            </c:strRef>
          </c:cat>
          <c:val>
            <c:numRef>
              <c:f>'Page 1'!$O$371:$O$374</c:f>
              <c:numCache>
                <c:formatCode>0%</c:formatCode>
                <c:ptCount val="4"/>
                <c:pt idx="0">
                  <c:v>0.68055555555555558</c:v>
                </c:pt>
                <c:pt idx="1">
                  <c:v>0.46296296296296297</c:v>
                </c:pt>
                <c:pt idx="2">
                  <c:v>0.43778801843317972</c:v>
                </c:pt>
                <c:pt idx="3">
                  <c:v>0.4</c:v>
                </c:pt>
              </c:numCache>
            </c:numRef>
          </c:val>
        </c:ser>
        <c:ser>
          <c:idx val="1"/>
          <c:order val="1"/>
          <c:tx>
            <c:strRef>
              <c:f>'Page 1'!$P$370</c:f>
              <c:strCache>
                <c:ptCount val="1"/>
                <c:pt idx="0">
                  <c:v>High Importance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1'!$N$371:$N$374</c:f>
              <c:strCache>
                <c:ptCount val="4"/>
                <c:pt idx="0">
                  <c:v>Eliminate Unnecessary Regulations (N=216)</c:v>
                </c:pt>
                <c:pt idx="1">
                  <c:v>Increase District Autonomy (N=216)</c:v>
                </c:pt>
                <c:pt idx="2">
                  <c:v>Emphasize Lifetime Learning (N=217)</c:v>
                </c:pt>
                <c:pt idx="3">
                  <c:v>Involve Students &amp; Parents (N=215)</c:v>
                </c:pt>
              </c:strCache>
            </c:strRef>
          </c:cat>
          <c:val>
            <c:numRef>
              <c:f>'Page 1'!$P$371:$P$374</c:f>
              <c:numCache>
                <c:formatCode>0%</c:formatCode>
                <c:ptCount val="4"/>
                <c:pt idx="0">
                  <c:v>0.2638888888888889</c:v>
                </c:pt>
                <c:pt idx="1">
                  <c:v>0.32870370370370372</c:v>
                </c:pt>
                <c:pt idx="2">
                  <c:v>0.41013824884792627</c:v>
                </c:pt>
                <c:pt idx="3">
                  <c:v>0.47441860465116281</c:v>
                </c:pt>
              </c:numCache>
            </c:numRef>
          </c:val>
        </c:ser>
        <c:ser>
          <c:idx val="2"/>
          <c:order val="2"/>
          <c:tx>
            <c:strRef>
              <c:f>'Page 1'!$Q$370</c:f>
              <c:strCache>
                <c:ptCount val="1"/>
                <c:pt idx="0">
                  <c:v>Moderate Importance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1'!$N$371:$N$374</c:f>
              <c:strCache>
                <c:ptCount val="4"/>
                <c:pt idx="0">
                  <c:v>Eliminate Unnecessary Regulations (N=216)</c:v>
                </c:pt>
                <c:pt idx="1">
                  <c:v>Increase District Autonomy (N=216)</c:v>
                </c:pt>
                <c:pt idx="2">
                  <c:v>Emphasize Lifetime Learning (N=217)</c:v>
                </c:pt>
                <c:pt idx="3">
                  <c:v>Involve Students &amp; Parents (N=215)</c:v>
                </c:pt>
              </c:strCache>
            </c:strRef>
          </c:cat>
          <c:val>
            <c:numRef>
              <c:f>'Page 1'!$Q$371:$Q$374</c:f>
              <c:numCache>
                <c:formatCode>0%</c:formatCode>
                <c:ptCount val="4"/>
                <c:pt idx="0">
                  <c:v>5.0925925925925923E-2</c:v>
                </c:pt>
                <c:pt idx="1">
                  <c:v>0.16666666666666666</c:v>
                </c:pt>
                <c:pt idx="2">
                  <c:v>0.13824884792626729</c:v>
                </c:pt>
                <c:pt idx="3">
                  <c:v>0.10697674418604651</c:v>
                </c:pt>
              </c:numCache>
            </c:numRef>
          </c:val>
        </c:ser>
        <c:ser>
          <c:idx val="3"/>
          <c:order val="3"/>
          <c:tx>
            <c:strRef>
              <c:f>'Page 1'!$R$370</c:f>
              <c:strCache>
                <c:ptCount val="1"/>
                <c:pt idx="0">
                  <c:v>Low Importance</c:v>
                </c:pt>
              </c:strCache>
            </c:strRef>
          </c:tx>
          <c:invertIfNegative val="0"/>
          <c:cat>
            <c:strRef>
              <c:f>'Page 1'!$N$371:$N$374</c:f>
              <c:strCache>
                <c:ptCount val="4"/>
                <c:pt idx="0">
                  <c:v>Eliminate Unnecessary Regulations (N=216)</c:v>
                </c:pt>
                <c:pt idx="1">
                  <c:v>Increase District Autonomy (N=216)</c:v>
                </c:pt>
                <c:pt idx="2">
                  <c:v>Emphasize Lifetime Learning (N=217)</c:v>
                </c:pt>
                <c:pt idx="3">
                  <c:v>Involve Students &amp; Parents (N=215)</c:v>
                </c:pt>
              </c:strCache>
            </c:strRef>
          </c:cat>
          <c:val>
            <c:numRef>
              <c:f>'Page 1'!$R$371:$R$374</c:f>
              <c:numCache>
                <c:formatCode>0%</c:formatCode>
                <c:ptCount val="4"/>
                <c:pt idx="0">
                  <c:v>4.6296296296296294E-3</c:v>
                </c:pt>
                <c:pt idx="1">
                  <c:v>3.7037037037037035E-2</c:v>
                </c:pt>
                <c:pt idx="2">
                  <c:v>9.2165898617511521E-3</c:v>
                </c:pt>
                <c:pt idx="3">
                  <c:v>1.3953488372093023E-2</c:v>
                </c:pt>
              </c:numCache>
            </c:numRef>
          </c:val>
        </c:ser>
        <c:ser>
          <c:idx val="4"/>
          <c:order val="4"/>
          <c:tx>
            <c:strRef>
              <c:f>'Page 1'!$S$370</c:f>
              <c:strCache>
                <c:ptCount val="1"/>
                <c:pt idx="0">
                  <c:v>No Opinion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1'!$N$371:$N$374</c:f>
              <c:strCache>
                <c:ptCount val="4"/>
                <c:pt idx="0">
                  <c:v>Eliminate Unnecessary Regulations (N=216)</c:v>
                </c:pt>
                <c:pt idx="1">
                  <c:v>Increase District Autonomy (N=216)</c:v>
                </c:pt>
                <c:pt idx="2">
                  <c:v>Emphasize Lifetime Learning (N=217)</c:v>
                </c:pt>
                <c:pt idx="3">
                  <c:v>Involve Students &amp; Parents (N=215)</c:v>
                </c:pt>
              </c:strCache>
            </c:strRef>
          </c:cat>
          <c:val>
            <c:numRef>
              <c:f>'Page 1'!$S$371:$S$374</c:f>
              <c:numCache>
                <c:formatCode>0%</c:formatCode>
                <c:ptCount val="4"/>
                <c:pt idx="0">
                  <c:v>0</c:v>
                </c:pt>
                <c:pt idx="1">
                  <c:v>4.6296296296296294E-3</c:v>
                </c:pt>
                <c:pt idx="2">
                  <c:v>4.608294930875576E-3</c:v>
                </c:pt>
                <c:pt idx="3">
                  <c:v>4.6511627906976744E-3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2130048"/>
        <c:axId val="44794240"/>
      </c:barChart>
      <c:catAx>
        <c:axId val="42130048"/>
        <c:scaling>
          <c:orientation val="maxMin"/>
        </c:scaling>
        <c:delete val="0"/>
        <c:axPos val="l"/>
        <c:majorTickMark val="out"/>
        <c:minorTickMark val="none"/>
        <c:tickLblPos val="nextTo"/>
        <c:crossAx val="44794240"/>
        <c:crosses val="autoZero"/>
        <c:auto val="1"/>
        <c:lblAlgn val="ctr"/>
        <c:lblOffset val="100"/>
        <c:noMultiLvlLbl val="0"/>
      </c:catAx>
      <c:valAx>
        <c:axId val="44794240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  <a:effectLst/>
        </c:spPr>
        <c:crossAx val="42130048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8.0627099664053778E-2"/>
          <c:y val="0.84858001636364033"/>
          <c:w val="0.8729475388924649"/>
          <c:h val="7.807735571515098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EBD97-7C2D-4654-B615-31D6273CA9B7}" type="datetimeFigureOut">
              <a:rPr lang="en-IN" smtClean="0"/>
              <a:pPr/>
              <a:t>05-11-2013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923E6-CDD5-4EFF-B7D4-420F620A272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21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923E6-CDD5-4EFF-B7D4-420F620A272F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 out other with</a:t>
            </a:r>
            <a:r>
              <a:rPr lang="en-US" baseline="0" dirty="0" smtClean="0"/>
              <a:t>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923E6-CDD5-4EFF-B7D4-420F620A272F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0507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923E6-CDD5-4EFF-B7D4-420F620A272F}" type="slidenum">
              <a:rPr lang="en-IN" smtClean="0"/>
              <a:pPr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7406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923E6-CDD5-4EFF-B7D4-420F620A272F}" type="slidenum">
              <a:rPr lang="en-IN" smtClean="0"/>
              <a:pPr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1965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923E6-CDD5-4EFF-B7D4-420F620A272F}" type="slidenum">
              <a:rPr lang="en-IN" smtClean="0"/>
              <a:pPr/>
              <a:t>13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8386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923E6-CDD5-4EFF-B7D4-420F620A272F}" type="slidenum">
              <a:rPr lang="en-IN" smtClean="0"/>
              <a:pPr/>
              <a:t>16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8723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D8B3D8-C4DB-469B-ABB6-1B10117A179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repo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ntitled2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56193" cy="6866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2625" y="1153556"/>
            <a:ext cx="7772400" cy="1339668"/>
          </a:xfrm>
        </p:spPr>
        <p:txBody>
          <a:bodyPr lIns="0" tIns="0" rIns="0" bIns="0" anchor="b"/>
          <a:lstStyle>
            <a:lvl1pPr algn="l">
              <a:defRPr/>
            </a:lvl1pPr>
          </a:lstStyle>
          <a:p>
            <a:r>
              <a:rPr lang="en-US" dirty="0" smtClean="0"/>
              <a:t>Survey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2625" y="2552700"/>
            <a:ext cx="6400800" cy="441736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Results and Analysis</a:t>
            </a:r>
            <a:endParaRPr lang="en-US" dirty="0"/>
          </a:p>
        </p:txBody>
      </p:sp>
      <p:pic>
        <p:nvPicPr>
          <p:cNvPr id="7" name="Picture 6" descr="K12InsightLogo_hiRes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92150"/>
            <a:ext cx="1689916" cy="426069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88975" y="4553585"/>
            <a:ext cx="2743200" cy="11430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8975" y="3445193"/>
            <a:ext cx="6394450" cy="26035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320040" indent="0">
              <a:buNone/>
              <a:defRPr/>
            </a:lvl2pPr>
          </a:lstStyle>
          <a:p>
            <a:pPr lvl="0"/>
            <a:r>
              <a:rPr lang="en-US" dirty="0" smtClean="0"/>
              <a:t>School District Name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8975" y="3727768"/>
            <a:ext cx="6394450" cy="26035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75000"/>
                  </a:schemeClr>
                </a:solidFill>
              </a:defRPr>
            </a:lvl1pPr>
            <a:lvl2pPr marL="320040" indent="0">
              <a:buNone/>
              <a:defRPr/>
            </a:lvl2pPr>
          </a:lstStyle>
          <a:p>
            <a:pPr lvl="0"/>
            <a:r>
              <a:rPr lang="en-US" dirty="0" smtClean="0"/>
              <a:t>Open – Close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20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2BA4C-4598-4B1D-9664-F058572967D4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20959-A2C0-47B2-A092-726E3B75F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1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ener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2625" y="1732319"/>
            <a:ext cx="7772400" cy="1339668"/>
          </a:xfrm>
        </p:spPr>
        <p:txBody>
          <a:bodyPr lIns="0" tIns="0" rIns="0" bIns="0" anchor="b"/>
          <a:lstStyle>
            <a:lvl1pPr algn="l">
              <a:defRPr/>
            </a:lvl1pPr>
          </a:lstStyle>
          <a:p>
            <a:r>
              <a:rPr lang="en-US" dirty="0" smtClean="0"/>
              <a:t>PowerPoint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2625" y="3131463"/>
            <a:ext cx="6400800" cy="441736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7" name="Picture 6" descr="K12InsightLogo_hiR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068" y="692150"/>
            <a:ext cx="2475096" cy="62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675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32319"/>
            <a:ext cx="7772400" cy="1339668"/>
          </a:xfrm>
        </p:spPr>
        <p:txBody>
          <a:bodyPr lIns="0" tIns="0" rIns="0" bIns="0" anchor="b"/>
          <a:lstStyle>
            <a:lvl1pPr algn="l">
              <a:defRPr/>
            </a:lvl1pPr>
          </a:lstStyle>
          <a:p>
            <a:r>
              <a:rPr lang="en-US" dirty="0" smtClean="0"/>
              <a:t>PowerPoint Title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83890" y="3106622"/>
            <a:ext cx="77762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30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5" y="699273"/>
            <a:ext cx="7766050" cy="5151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Text!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93415" y="1235996"/>
            <a:ext cx="77762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703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Title (two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8975" y="699272"/>
            <a:ext cx="7766050" cy="1003011"/>
          </a:xfrm>
        </p:spPr>
        <p:txBody>
          <a:bodyPr/>
          <a:lstStyle>
            <a:lvl1pPr>
              <a:lnSpc>
                <a:spcPct val="100000"/>
              </a:lnSpc>
              <a:defRPr baseline="0"/>
            </a:lvl1pPr>
          </a:lstStyle>
          <a:p>
            <a:r>
              <a:rPr lang="en-US" dirty="0" smtClean="0"/>
              <a:t>Click to edit Master title style that goes onto two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8975" y="2033837"/>
            <a:ext cx="7766050" cy="3906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Text!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78805" y="1702283"/>
            <a:ext cx="77762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962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5" y="699273"/>
            <a:ext cx="7766050" cy="5151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8974" y="1600200"/>
            <a:ext cx="3806825" cy="43402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3806825" cy="43402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20040" indent="0">
              <a:buNone/>
              <a:defRPr sz="1800"/>
            </a:lvl2pPr>
            <a:lvl3pPr marL="594360" indent="0">
              <a:buNone/>
              <a:defRPr sz="1800"/>
            </a:lvl3pPr>
            <a:lvl4pPr marL="868680" indent="0">
              <a:buNone/>
              <a:defRPr sz="1800"/>
            </a:lvl4pPr>
            <a:lvl5pPr marL="11430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Text!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93415" y="1235996"/>
            <a:ext cx="77762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68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974" y="1609280"/>
            <a:ext cx="3808413" cy="757999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8974" y="2499359"/>
            <a:ext cx="3808413" cy="344106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09280"/>
            <a:ext cx="3810000" cy="757999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2499359"/>
            <a:ext cx="3810000" cy="344106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Text!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93415" y="1235996"/>
            <a:ext cx="77762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985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93415" y="1235996"/>
            <a:ext cx="77762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736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07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975" y="699273"/>
            <a:ext cx="8229600" cy="5151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975" y="1600200"/>
            <a:ext cx="7766050" cy="43402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5025" y="6258619"/>
            <a:ext cx="401218" cy="18876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4D4474-5198-1646-89E2-81C7CD5BD6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675763"/>
            <a:ext cx="1828800" cy="182237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6675763"/>
            <a:ext cx="1828800" cy="182237"/>
          </a:xfrm>
          <a:prstGeom prst="rect">
            <a:avLst/>
          </a:prstGeom>
          <a:solidFill>
            <a:schemeClr val="accent2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0" y="6675763"/>
            <a:ext cx="1828800" cy="182237"/>
          </a:xfrm>
          <a:prstGeom prst="rect">
            <a:avLst/>
          </a:prstGeom>
          <a:solidFill>
            <a:schemeClr val="accent3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6675763"/>
            <a:ext cx="1828800" cy="182237"/>
          </a:xfrm>
          <a:prstGeom prst="rect">
            <a:avLst/>
          </a:prstGeom>
          <a:solidFill>
            <a:schemeClr val="accent4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15200" y="6675763"/>
            <a:ext cx="1828800" cy="182237"/>
          </a:xfrm>
          <a:prstGeom prst="rect">
            <a:avLst/>
          </a:prstGeom>
          <a:solidFill>
            <a:schemeClr val="accent5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28399" y="6632374"/>
            <a:ext cx="2459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©</a:t>
            </a:r>
            <a:r>
              <a:rPr lang="en-US" sz="1000" baseline="0" dirty="0" smtClean="0">
                <a:solidFill>
                  <a:srgbClr val="FFFFFF"/>
                </a:solidFill>
              </a:rPr>
              <a:t> 2013 K12 </a:t>
            </a:r>
            <a:r>
              <a:rPr lang="en-US" sz="1000" i="1" baseline="0" dirty="0" smtClean="0">
                <a:solidFill>
                  <a:srgbClr val="FFFFFF"/>
                </a:solidFill>
              </a:rPr>
              <a:t>Insight</a:t>
            </a:r>
            <a:endParaRPr lang="en-US" sz="10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7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0" r:id="rId4"/>
    <p:sldLayoutId id="2147483656" r:id="rId5"/>
    <p:sldLayoutId id="2147483652" r:id="rId6"/>
    <p:sldLayoutId id="2147483653" r:id="rId7"/>
    <p:sldLayoutId id="2147483654" r:id="rId8"/>
    <p:sldLayoutId id="2147483655" r:id="rId9"/>
    <p:sldLayoutId id="214748365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457200" rtl="0" eaLnBrk="1" latinLnBrk="0" hangingPunct="1">
        <a:spcBef>
          <a:spcPts val="2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457200" rtl="0" eaLnBrk="1" latinLnBrk="0" hangingPunct="1">
        <a:spcBef>
          <a:spcPts val="2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457200" rtl="0" eaLnBrk="1" latinLnBrk="0" hangingPunct="1">
        <a:spcBef>
          <a:spcPts val="2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457200" rtl="0" eaLnBrk="1" latinLnBrk="0" hangingPunct="1">
        <a:spcBef>
          <a:spcPts val="2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vimeo.com/k12insight/candid-conversation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bit.ly/12m6z4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Vision 2020 Survey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Jersey Association of School Administrators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September 04 – 30, 2013</a:t>
            </a:r>
          </a:p>
          <a:p>
            <a:endParaRPr lang="en-IN" dirty="0"/>
          </a:p>
        </p:txBody>
      </p:sp>
      <p:pic>
        <p:nvPicPr>
          <p:cNvPr id="1026" name="Picture 2" descr="D:\BVA\bluenjasa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114800"/>
            <a:ext cx="1371600" cy="140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Visioning Committee: </a:t>
            </a:r>
            <a:r>
              <a:rPr lang="en-IN" dirty="0" smtClean="0"/>
              <a:t>Classroom (</a:t>
            </a:r>
            <a:r>
              <a:rPr lang="en-IN" dirty="0"/>
              <a:t>Continued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Enhance 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ssessments (37%) and Implement 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</a:t>
            </a:r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lobally 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ompetitive Standards (33%) received the fewest responses of Very High Importance.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774833"/>
              </p:ext>
            </p:extLst>
          </p:nvPr>
        </p:nvGraphicFramePr>
        <p:xfrm>
          <a:off x="514350" y="2194739"/>
          <a:ext cx="8115300" cy="425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Visioning Committee: </a:t>
            </a:r>
            <a:r>
              <a:rPr lang="en-IN" dirty="0" smtClean="0"/>
              <a:t>Standards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371600"/>
            <a:ext cx="7766050" cy="45688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More than 8 of 10 participants responded “…Quality Teachers &amp; Principals” as having Very High Importance to provide students with the experience needed for future success.</a:t>
            </a:r>
          </a:p>
          <a:p>
            <a:endParaRPr lang="en-IN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107519"/>
              </p:ext>
            </p:extLst>
          </p:nvPr>
        </p:nvGraphicFramePr>
        <p:xfrm>
          <a:off x="685800" y="2209800"/>
          <a:ext cx="7620000" cy="421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Visioning Committee: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447800"/>
            <a:ext cx="7766050" cy="44926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Respondents identified increased district autonomy (46%) and eliminating unnecessary regulations (68%) as the most important district culture components to provide students with the experience needed for future success.</a:t>
            </a:r>
            <a:endParaRPr lang="en-IN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575616"/>
              </p:ext>
            </p:extLst>
          </p:nvPr>
        </p:nvGraphicFramePr>
        <p:xfrm>
          <a:off x="319087" y="2237602"/>
          <a:ext cx="8505825" cy="419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Visioning Committee: Culture </a:t>
            </a:r>
            <a:r>
              <a:rPr lang="en-IN" dirty="0" smtClean="0"/>
              <a:t>(Continued)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Piloting Teacher &amp; Leader Merit/Compensation Programs received the largest number of 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Low Importance (35</a:t>
            </a:r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%) responses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394881"/>
              </p:ext>
            </p:extLst>
          </p:nvPr>
        </p:nvGraphicFramePr>
        <p:xfrm>
          <a:off x="647700" y="2190750"/>
          <a:ext cx="7962900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Visioning Committee: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Almost 8 out of 10 respondents indicated Ensure Sufficient and Predictable Funding as having Very 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igh Importance to provide students with the experience needed for future success.</a:t>
            </a:r>
            <a:endParaRPr lang="en-IN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609548"/>
              </p:ext>
            </p:extLst>
          </p:nvPr>
        </p:nvGraphicFramePr>
        <p:xfrm>
          <a:off x="502443" y="2300674"/>
          <a:ext cx="8139113" cy="4256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and 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447800"/>
            <a:ext cx="7766050" cy="44926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Think critically (78%), Effectively communicate (75%), Self-reliant and accountable (73%) and Collaborate and work productively with others (72%) were the top four categories of Very High Importance responses.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734779"/>
              </p:ext>
            </p:extLst>
          </p:nvPr>
        </p:nvGraphicFramePr>
        <p:xfrm>
          <a:off x="531283" y="2286000"/>
          <a:ext cx="7926917" cy="414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and Ability (Continued)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22503"/>
              </p:ext>
            </p:extLst>
          </p:nvPr>
        </p:nvGraphicFramePr>
        <p:xfrm>
          <a:off x="600075" y="1447800"/>
          <a:ext cx="7858125" cy="476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Public Education Measures (Highest)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371600"/>
            <a:ext cx="7766050" cy="45688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Respondents identified several key factors to include when measuring the quality of public education. Graduation rate, SAT, AP (64%)  and comparison with other school divisions’ results (57%) had the highest response.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039884"/>
              </p:ext>
            </p:extLst>
          </p:nvPr>
        </p:nvGraphicFramePr>
        <p:xfrm>
          <a:off x="381000" y="2057400"/>
          <a:ext cx="8305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of Public Education Measures (Lowest)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371600"/>
            <a:ext cx="7766050" cy="45688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Number of extracurricular activities (14%) and Ratings and rankings by print and online publications (2%) </a:t>
            </a:r>
            <a:r>
              <a:rPr lang="en-IN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had the lowest </a:t>
            </a:r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responses.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994348"/>
              </p:ext>
            </p:extLst>
          </p:nvPr>
        </p:nvGraphicFramePr>
        <p:xfrm>
          <a:off x="762000" y="1905000"/>
          <a:ext cx="7772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Education Quality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396123"/>
              </p:ext>
            </p:extLst>
          </p:nvPr>
        </p:nvGraphicFramePr>
        <p:xfrm>
          <a:off x="683568" y="1676402"/>
          <a:ext cx="7772400" cy="408394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772400"/>
              </a:tblGrid>
              <a:tr h="698868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Suggestions from Verbatim Responses (N=55)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4893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Balance quantitative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measures with qualitative measures such as parent, student and teacher perception data</a:t>
                      </a:r>
                    </a:p>
                  </a:txBody>
                  <a:tcPr/>
                </a:tc>
              </a:tr>
              <a:tr h="42459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Incorporate portfolio evidence for students and teachers</a:t>
                      </a:r>
                    </a:p>
                  </a:txBody>
                  <a:tcPr/>
                </a:tc>
              </a:tr>
              <a:tr h="805593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Suggest using change-over-time measures such as Student Growth Percentiles for both students and student subgroups as well as school-level success</a:t>
                      </a:r>
                    </a:p>
                  </a:txBody>
                  <a:tcPr/>
                </a:tc>
              </a:tr>
              <a:tr h="707096"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Consider broadening  definition of engagement and involvement of parents, staff, students within school and school involvement within the community</a:t>
                      </a:r>
                    </a:p>
                  </a:txBody>
                  <a:tcPr/>
                </a:tc>
              </a:tr>
              <a:tr h="698868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Use Malcolm Baldridge National Quality Award principles and benchmarks to       measure and judge quality</a:t>
                      </a: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2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NJASA Vision 2020 Survey provided an opportunity for education leaders throughout New Jersey to share their view of the future of education in the state. </a:t>
            </a:r>
          </a:p>
          <a:p>
            <a:endParaRPr lang="en-IN" dirty="0"/>
          </a:p>
          <a:p>
            <a:r>
              <a:rPr lang="en-IN" dirty="0" smtClean="0"/>
              <a:t>Survey topics included: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Relevance of NJASA 2007 Vision Factors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Relative Importance of NJASA Visioning Committee Transformation Categories</a:t>
            </a:r>
          </a:p>
          <a:p>
            <a:pPr marL="110871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Classroom</a:t>
            </a:r>
          </a:p>
          <a:p>
            <a:pPr marL="110871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Standards</a:t>
            </a:r>
          </a:p>
          <a:p>
            <a:pPr marL="110871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Culture</a:t>
            </a:r>
          </a:p>
          <a:p>
            <a:pPr marL="110871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Environment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Student Skills and Knowledge for 2020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Defining and Measuring Education Quality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Offered Vision Statements for NJ Public Schools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35563"/>
              </p:ext>
            </p:extLst>
          </p:nvPr>
        </p:nvGraphicFramePr>
        <p:xfrm>
          <a:off x="683568" y="1600199"/>
          <a:ext cx="7772400" cy="333181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772400"/>
              </a:tblGrid>
              <a:tr h="5896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Few Samples fr</a:t>
                      </a:r>
                      <a:r>
                        <a:rPr lang="en-US" baseline="0" dirty="0" smtClean="0"/>
                        <a:t>om </a:t>
                      </a:r>
                      <a:r>
                        <a:rPr lang="en-US" dirty="0" smtClean="0"/>
                        <a:t>Verbatim Responses (N=39)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76735">
                <a:tc>
                  <a:txBody>
                    <a:bodyPr/>
                    <a:lstStyle/>
                    <a:p>
                      <a:pPr rtl="0" latinLnBrk="0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. . NJ Public Schools provide every student with a curriculum that meets their social, emotional, physical, and academic needs; challenges them to discover their talents and explore learning opportunities with confidence; and ultimately prepare them for higher education and or career.</a:t>
                      </a:r>
                    </a:p>
                  </a:txBody>
                  <a:tcPr/>
                </a:tc>
              </a:tr>
              <a:tr h="77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“NJ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 Schools prepare students for lifelong learning, career readiness, and social responsibility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.”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7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“Public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Schools in New Jersey through the use of nationally recognized quality measurement techniques will show growth in all categories on a yearly basis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.”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2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 to Develop Vision for 2020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62172"/>
              </p:ext>
            </p:extLst>
          </p:nvPr>
        </p:nvGraphicFramePr>
        <p:xfrm>
          <a:off x="683568" y="1524000"/>
          <a:ext cx="7772400" cy="443898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772400"/>
              </a:tblGrid>
              <a:tr h="4915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Suggestions from Verbatim Responses (N=38)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9908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Vision 2020 should stress </a:t>
                      </a:r>
                      <a:r>
                        <a:rPr lang="en-US" sz="1800" baseline="0" dirty="0" smtClean="0"/>
                        <a:t>the need to provide for ALL children</a:t>
                      </a:r>
                      <a:endParaRPr lang="en-US" sz="1800" dirty="0" smtClean="0"/>
                    </a:p>
                  </a:txBody>
                  <a:tcPr/>
                </a:tc>
              </a:tr>
              <a:tr h="77866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Need to have a marketing plan and public relations strategy to get the message out to the public</a:t>
                      </a:r>
                    </a:p>
                  </a:txBody>
                  <a:tcPr/>
                </a:tc>
              </a:tr>
              <a:tr h="77866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NJASA</a:t>
                      </a:r>
                      <a:r>
                        <a:rPr lang="en-US" sz="1800" baseline="0" dirty="0" smtClean="0"/>
                        <a:t> resources to be more proactive with legislative matters and more interaction with members to survey “topical concerns”</a:t>
                      </a:r>
                      <a:endParaRPr lang="en-US" sz="1800" dirty="0" smtClean="0"/>
                    </a:p>
                  </a:txBody>
                  <a:tcPr/>
                </a:tc>
              </a:tr>
              <a:tr h="77866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Greater emphasis</a:t>
                      </a:r>
                      <a:r>
                        <a:rPr lang="en-US" sz="1800" baseline="0" dirty="0" smtClean="0"/>
                        <a:t> on improving quality instruction through staff development and professional learning communities and less on teacher evaluation</a:t>
                      </a:r>
                      <a:endParaRPr lang="en-US" sz="1800" dirty="0" smtClean="0"/>
                    </a:p>
                  </a:txBody>
                  <a:tcPr/>
                </a:tc>
              </a:tr>
              <a:tr h="11123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Lobby </a:t>
                      </a:r>
                      <a:r>
                        <a:rPr lang="en-US" sz="1800" baseline="0" dirty="0" smtClean="0"/>
                        <a:t>to eliminate salary cap,  revise or eliminate QSAC process and educate legislators about the realities of educational organizations — schools and districts</a:t>
                      </a:r>
                      <a:endParaRPr lang="en-US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2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85800" y="1676401"/>
            <a:ext cx="7769226" cy="4264024"/>
          </a:xfrm>
        </p:spPr>
        <p:txBody>
          <a:bodyPr/>
          <a:lstStyle/>
          <a:p>
            <a:r>
              <a:rPr lang="en-US" dirty="0" smtClean="0"/>
              <a:t>Share survey results  and findings with the NJASA Visioning Committee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Present the survey results and findings at the NJASA/NJSBA Conference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NJASA leadership to collaborate with the Visioning Committee to incorporate findings into Vision 2020</a:t>
            </a:r>
            <a:endParaRPr lang="en-US" dirty="0"/>
          </a:p>
        </p:txBody>
      </p:sp>
      <p:sp>
        <p:nvSpPr>
          <p:cNvPr id="1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9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4" name="Picture 3" descr="K12InsightLogo_hiRe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068" y="692150"/>
            <a:ext cx="2475096" cy="6240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8975" y="1779836"/>
            <a:ext cx="7780338" cy="3740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300" dirty="0"/>
              <a:t>K12 </a:t>
            </a:r>
            <a:r>
              <a:rPr lang="en-US" sz="2300" i="1" dirty="0"/>
              <a:t>Insight</a:t>
            </a:r>
            <a:r>
              <a:rPr lang="en-US" sz="2300" dirty="0"/>
              <a:t> is a </a:t>
            </a:r>
            <a:r>
              <a:rPr lang="en-US" sz="2300" dirty="0" smtClean="0"/>
              <a:t>technology </a:t>
            </a:r>
            <a:r>
              <a:rPr lang="en-US" sz="2300" dirty="0"/>
              <a:t>and communications firm that helps school </a:t>
            </a:r>
            <a:r>
              <a:rPr lang="en-US" sz="2300" dirty="0" smtClean="0"/>
              <a:t>district leadership </a:t>
            </a:r>
            <a:r>
              <a:rPr lang="en-US" sz="2300" dirty="0"/>
              <a:t>better </a:t>
            </a:r>
            <a:r>
              <a:rPr lang="en-US" sz="2300" dirty="0" smtClean="0"/>
              <a:t>engage in conversations with parents</a:t>
            </a:r>
            <a:r>
              <a:rPr lang="en-US" sz="2300" dirty="0"/>
              <a:t>, teachers, staff, students and the general public on critical district issues.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300" dirty="0" smtClean="0"/>
              <a:t>K12 </a:t>
            </a:r>
            <a:r>
              <a:rPr lang="en-US" sz="2300" i="1" dirty="0"/>
              <a:t>Insight</a:t>
            </a:r>
            <a:r>
              <a:rPr lang="en-US" sz="2300" dirty="0"/>
              <a:t>'s approach </a:t>
            </a:r>
            <a:r>
              <a:rPr lang="en-US" sz="2300" dirty="0" smtClean="0"/>
              <a:t>results in </a:t>
            </a:r>
            <a:r>
              <a:rPr lang="en-US" sz="2300" dirty="0"/>
              <a:t>greater transparency and collaborative decision-making.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900" dirty="0" smtClean="0"/>
              <a:t>Watch </a:t>
            </a:r>
            <a:r>
              <a:rPr lang="en-US" sz="1900" dirty="0"/>
              <a:t>our </a:t>
            </a:r>
            <a:r>
              <a:rPr lang="en-US" sz="1900" dirty="0">
                <a:hlinkClick r:id="rId3"/>
              </a:rPr>
              <a:t>Candid Conversations </a:t>
            </a:r>
            <a:r>
              <a:rPr lang="en-US" sz="1900" dirty="0" smtClean="0">
                <a:hlinkClick r:id="rId3"/>
              </a:rPr>
              <a:t>video</a:t>
            </a:r>
            <a:r>
              <a:rPr lang="en-US" sz="1900" dirty="0" smtClean="0"/>
              <a:t>, </a:t>
            </a:r>
            <a:r>
              <a:rPr lang="en-US" sz="1900" dirty="0"/>
              <a:t>at </a:t>
            </a:r>
            <a:r>
              <a:rPr lang="en-US" sz="1900" dirty="0">
                <a:hlinkClick r:id="rId4"/>
              </a:rPr>
              <a:t>http://bit.ly/</a:t>
            </a:r>
            <a:r>
              <a:rPr lang="en-US" sz="1900" dirty="0" smtClean="0">
                <a:hlinkClick r:id="rId4"/>
              </a:rPr>
              <a:t>12m6z4x</a:t>
            </a:r>
            <a:r>
              <a:rPr lang="en-US" sz="1900" dirty="0" smtClean="0"/>
              <a:t>, to learn more about how we work.</a:t>
            </a:r>
            <a:endParaRPr lang="en-US" sz="1900" dirty="0"/>
          </a:p>
        </p:txBody>
      </p:sp>
      <p:sp>
        <p:nvSpPr>
          <p:cNvPr id="8" name="TextBox 7"/>
          <p:cNvSpPr txBox="1"/>
          <p:nvPr/>
        </p:nvSpPr>
        <p:spPr>
          <a:xfrm>
            <a:off x="81280" y="55168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8 out of 10 respondents identified themselves as a superintendent.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632162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Other: Retired Superintendents (4), Chief School Administrators (2), Principal, District Supervisor, etc.</a:t>
            </a:r>
            <a:endParaRPr lang="en-US" sz="14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399522"/>
              </p:ext>
            </p:extLst>
          </p:nvPr>
        </p:nvGraphicFramePr>
        <p:xfrm>
          <a:off x="242887" y="2057400"/>
          <a:ext cx="85058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Respondent Demographics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283599"/>
              </p:ext>
            </p:extLst>
          </p:nvPr>
        </p:nvGraphicFramePr>
        <p:xfrm>
          <a:off x="4572000" y="2286000"/>
          <a:ext cx="3962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0" y="1524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Most respondents represented suburban school districts.</a:t>
            </a:r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71% of respondents were from districts with 3,000 students or less.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301952"/>
              </p:ext>
            </p:extLst>
          </p:nvPr>
        </p:nvGraphicFramePr>
        <p:xfrm>
          <a:off x="647700" y="2286000"/>
          <a:ext cx="3886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Each New Jersey county was represented in the survey results.</a:t>
            </a:r>
            <a:endParaRPr lang="en-IN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53235"/>
              </p:ext>
            </p:extLst>
          </p:nvPr>
        </p:nvGraphicFramePr>
        <p:xfrm>
          <a:off x="685800" y="2218910"/>
          <a:ext cx="3352800" cy="38633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8800"/>
                <a:gridCol w="1524000"/>
              </a:tblGrid>
              <a:tr h="29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 (N)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5756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Atlantic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/>
                </a:tc>
              </a:tr>
              <a:tr h="298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Bergen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/>
                </a:tc>
              </a:tr>
              <a:tr h="298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Burlington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ctr"/>
                </a:tc>
              </a:tr>
              <a:tr h="29888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Camden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41742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Cape May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32612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Cumberland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  <a:tr h="323887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Essex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27809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Gloucester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ctr"/>
                </a:tc>
              </a:tr>
              <a:tr h="27809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Hudson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  <a:tr h="27809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Hunterdon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/>
                </a:tc>
              </a:tr>
              <a:tr h="27809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Mercer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910443"/>
              </p:ext>
            </p:extLst>
          </p:nvPr>
        </p:nvGraphicFramePr>
        <p:xfrm>
          <a:off x="4953000" y="2209800"/>
          <a:ext cx="3657600" cy="388619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8800"/>
                <a:gridCol w="1828800"/>
              </a:tblGrid>
              <a:tr h="341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 (N)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89486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Middlesex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/>
                </a:tc>
              </a:tr>
              <a:tr h="33201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Monmouth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/>
                </a:tc>
              </a:tr>
              <a:tr h="33201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Morris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ctr"/>
                </a:tc>
              </a:tr>
              <a:tr h="33201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Ocean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ctr"/>
                </a:tc>
              </a:tr>
              <a:tr h="45468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Passaic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355234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Salem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35280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Somerset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  <a:tr h="33201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Sussex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33201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Union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33201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400" b="0" i="0" u="none" strike="noStrike" dirty="0">
                          <a:latin typeface="+mn-lt"/>
                        </a:rPr>
                        <a:t>Warren County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Building on NJASA 2007 Vision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371600"/>
            <a:ext cx="7772400" cy="45688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Range of NJASA 2007 Vision factor’s relevance is a high of 96% to a low of 86% for combined responses of Extremely Relevant and Relevant  </a:t>
            </a:r>
            <a:endParaRPr lang="en-IN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798351"/>
              </p:ext>
            </p:extLst>
          </p:nvPr>
        </p:nvGraphicFramePr>
        <p:xfrm>
          <a:off x="319087" y="1804214"/>
          <a:ext cx="8505825" cy="462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Building on NJASA 2007 Vision (Continued)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847008"/>
              </p:ext>
            </p:extLst>
          </p:nvPr>
        </p:nvGraphicFramePr>
        <p:xfrm>
          <a:off x="685800" y="1524000"/>
          <a:ext cx="7772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Factors to Consider for Vision 2020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992426"/>
              </p:ext>
            </p:extLst>
          </p:nvPr>
        </p:nvGraphicFramePr>
        <p:xfrm>
          <a:off x="683568" y="1600201"/>
          <a:ext cx="7772400" cy="422957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772400"/>
              </a:tblGrid>
              <a:tr h="7241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Themes from Verbatim Responses (N=56)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3257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– </a:t>
                      </a:r>
                      <a:r>
                        <a:rPr lang="en-US" sz="1400" baseline="0" dirty="0" smtClean="0"/>
                        <a:t>Strive to ensure educational experiences and opportunities are available  and accessible for students across classrooms, schools and districts; recognize and incorporate 21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century skills into curricula, instruction and assessments; work to provide greater access to psychological, emotional and mental health service.</a:t>
                      </a:r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72411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Innovation</a:t>
                      </a:r>
                      <a:r>
                        <a:rPr lang="en-US" sz="1400" dirty="0" smtClean="0"/>
                        <a:t> – Recognize alternative</a:t>
                      </a:r>
                      <a:r>
                        <a:rPr lang="en-US" sz="1400" baseline="0" dirty="0" smtClean="0"/>
                        <a:t> education delivery methods – both online and in person; develop a funding stream to maintain, upgrade and/or replace facilities, technology and infrastructure.</a:t>
                      </a:r>
                      <a:endParaRPr lang="en-US" sz="1400" dirty="0" smtClean="0"/>
                    </a:p>
                  </a:txBody>
                  <a:tcPr/>
                </a:tc>
              </a:tr>
              <a:tr h="72411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Sustainability</a:t>
                      </a:r>
                      <a:r>
                        <a:rPr lang="en-US" sz="1400" baseline="0" dirty="0" smtClean="0"/>
                        <a:t> – Advocate for professional development and compensation to ensure quality teachers and leaders are recruited and retained.</a:t>
                      </a:r>
                      <a:endParaRPr lang="en-US" sz="1400" dirty="0" smtClean="0"/>
                    </a:p>
                  </a:txBody>
                  <a:tcPr/>
                </a:tc>
              </a:tr>
              <a:tr h="72411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Partnerships and Collaboration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dirty="0" smtClean="0"/>
                        <a:t>– </a:t>
                      </a:r>
                      <a:r>
                        <a:rPr lang="en-US" sz="1400" baseline="0" dirty="0" smtClean="0"/>
                        <a:t>Partner with post-secondary institutions and professional associations; work with NJEA, Boards of Education, State Department of Education and legislature; work to align local, state and federal accountability requirements.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2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Visioning Committee: Classroom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75" y="1447800"/>
            <a:ext cx="7766050" cy="4492625"/>
          </a:xfrm>
        </p:spPr>
        <p:txBody>
          <a:bodyPr/>
          <a:lstStyle/>
          <a:p>
            <a:r>
              <a:rPr lang="en-IN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Creating a safe, orderly and supportive environment (72%) and developing challenging curricula (66%) received the most responses of Very High Importance to provide students with the experience needed for future success.</a:t>
            </a:r>
            <a:endParaRPr lang="en-IN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4474-5198-1646-89E2-81C7CD5BD62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642860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Note: Data labels less than 5% not shown</a:t>
            </a:r>
            <a:endParaRPr lang="en-US" sz="1200" i="1" dirty="0">
              <a:latin typeface="+mn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479487"/>
              </p:ext>
            </p:extLst>
          </p:nvPr>
        </p:nvGraphicFramePr>
        <p:xfrm>
          <a:off x="514350" y="2362199"/>
          <a:ext cx="8115300" cy="406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newtemp">
      <a:dk1>
        <a:sysClr val="windowText" lastClr="000000"/>
      </a:dk1>
      <a:lt1>
        <a:sysClr val="window" lastClr="FFFFFF"/>
      </a:lt1>
      <a:dk2>
        <a:srgbClr val="333333"/>
      </a:dk2>
      <a:lt2>
        <a:srgbClr val="EBEBEB"/>
      </a:lt2>
      <a:accent1>
        <a:srgbClr val="0887C9"/>
      </a:accent1>
      <a:accent2>
        <a:srgbClr val="13569A"/>
      </a:accent2>
      <a:accent3>
        <a:srgbClr val="63AD44"/>
      </a:accent3>
      <a:accent4>
        <a:srgbClr val="F5B81F"/>
      </a:accent4>
      <a:accent5>
        <a:srgbClr val="E84425"/>
      </a:accent5>
      <a:accent6>
        <a:srgbClr val="EBEBEB"/>
      </a:accent6>
      <a:hlink>
        <a:srgbClr val="13569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12 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12 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12 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12 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12 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12Insight Color Scheme">
    <a:dk1>
      <a:srgbClr val="000000"/>
    </a:dk1>
    <a:lt1>
      <a:sysClr val="window" lastClr="FFFFFF"/>
    </a:lt1>
    <a:dk2>
      <a:srgbClr val="333333"/>
    </a:dk2>
    <a:lt2>
      <a:srgbClr val="EBEBEB"/>
    </a:lt2>
    <a:accent1>
      <a:srgbClr val="0887C9"/>
    </a:accent1>
    <a:accent2>
      <a:srgbClr val="13569A"/>
    </a:accent2>
    <a:accent3>
      <a:srgbClr val="63AD44"/>
    </a:accent3>
    <a:accent4>
      <a:srgbClr val="F5B81F"/>
    </a:accent4>
    <a:accent5>
      <a:srgbClr val="E84425"/>
    </a:accent5>
    <a:accent6>
      <a:srgbClr val="EBEBEB"/>
    </a:accent6>
    <a:hlink>
      <a:srgbClr val="13569A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739</TotalTime>
  <Words>1269</Words>
  <Application>Microsoft Office PowerPoint</Application>
  <PresentationFormat>On-screen Show (4:3)</PresentationFormat>
  <Paragraphs>171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Theme</vt:lpstr>
      <vt:lpstr>Vision 2020 Survey</vt:lpstr>
      <vt:lpstr>Overview</vt:lpstr>
      <vt:lpstr>Participation</vt:lpstr>
      <vt:lpstr>Respondent Demographics</vt:lpstr>
      <vt:lpstr>County</vt:lpstr>
      <vt:lpstr>Building on NJASA 2007 Vision</vt:lpstr>
      <vt:lpstr>Building on NJASA 2007 Vision (Continued)</vt:lpstr>
      <vt:lpstr>Other Factors to Consider for Vision 2020</vt:lpstr>
      <vt:lpstr>Visioning Committee: Classroom</vt:lpstr>
      <vt:lpstr>Visioning Committee: Classroom (Continued)</vt:lpstr>
      <vt:lpstr>Visioning Committee: Standards</vt:lpstr>
      <vt:lpstr>Visioning Committee: Culture</vt:lpstr>
      <vt:lpstr>Visioning Committee: Culture (Continued)</vt:lpstr>
      <vt:lpstr>Visioning Committee: Environment</vt:lpstr>
      <vt:lpstr>Skills and Ability</vt:lpstr>
      <vt:lpstr>Skills and Ability (Continued)</vt:lpstr>
      <vt:lpstr>Quality of Public Education Measures (Highest)</vt:lpstr>
      <vt:lpstr>Quality of Public Education Measures (Lowest)</vt:lpstr>
      <vt:lpstr>Measures of Education Quality</vt:lpstr>
      <vt:lpstr>Offered Vision Statements for NJ Public Schools</vt:lpstr>
      <vt:lpstr>Suggestions to Develop Vision for 2020</vt:lpstr>
      <vt:lpstr>Next Steps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2020 Survey</dc:title>
  <dc:creator>joelD</dc:creator>
  <cp:lastModifiedBy>christina</cp:lastModifiedBy>
  <cp:revision>157</cp:revision>
  <dcterms:created xsi:type="dcterms:W3CDTF">2013-10-04T11:50:29Z</dcterms:created>
  <dcterms:modified xsi:type="dcterms:W3CDTF">2013-11-05T17:37:29Z</dcterms:modified>
</cp:coreProperties>
</file>